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90" r:id="rId2"/>
    <p:sldId id="353" r:id="rId3"/>
    <p:sldId id="354" r:id="rId4"/>
    <p:sldId id="352" r:id="rId5"/>
    <p:sldId id="258" r:id="rId6"/>
    <p:sldId id="259" r:id="rId7"/>
    <p:sldId id="275" r:id="rId8"/>
    <p:sldId id="355" r:id="rId9"/>
    <p:sldId id="356" r:id="rId10"/>
    <p:sldId id="357" r:id="rId11"/>
    <p:sldId id="358" r:id="rId12"/>
    <p:sldId id="260" r:id="rId13"/>
    <p:sldId id="359" r:id="rId14"/>
    <p:sldId id="360" r:id="rId15"/>
    <p:sldId id="361" r:id="rId16"/>
    <p:sldId id="261" r:id="rId17"/>
    <p:sldId id="324" r:id="rId18"/>
    <p:sldId id="325" r:id="rId19"/>
    <p:sldId id="326" r:id="rId20"/>
    <p:sldId id="327" r:id="rId21"/>
    <p:sldId id="262" r:id="rId22"/>
    <p:sldId id="362" r:id="rId23"/>
    <p:sldId id="363" r:id="rId24"/>
    <p:sldId id="364" r:id="rId25"/>
    <p:sldId id="269" r:id="rId26"/>
    <p:sldId id="265" r:id="rId27"/>
    <p:sldId id="266" r:id="rId28"/>
    <p:sldId id="268" r:id="rId29"/>
    <p:sldId id="369" r:id="rId30"/>
    <p:sldId id="370" r:id="rId31"/>
    <p:sldId id="270" r:id="rId32"/>
    <p:sldId id="367" r:id="rId33"/>
    <p:sldId id="368" r:id="rId34"/>
    <p:sldId id="365" r:id="rId35"/>
    <p:sldId id="366" r:id="rId36"/>
    <p:sldId id="271" r:id="rId37"/>
    <p:sldId id="371" r:id="rId38"/>
    <p:sldId id="372" r:id="rId39"/>
    <p:sldId id="373" r:id="rId40"/>
    <p:sldId id="279" r:id="rId41"/>
    <p:sldId id="374" r:id="rId42"/>
    <p:sldId id="375" r:id="rId43"/>
    <p:sldId id="376" r:id="rId44"/>
    <p:sldId id="272" r:id="rId45"/>
    <p:sldId id="377" r:id="rId46"/>
    <p:sldId id="378" r:id="rId47"/>
    <p:sldId id="379" r:id="rId48"/>
    <p:sldId id="276" r:id="rId49"/>
    <p:sldId id="277" r:id="rId50"/>
    <p:sldId id="280" r:id="rId51"/>
    <p:sldId id="281" r:id="rId52"/>
    <p:sldId id="283" r:id="rId53"/>
    <p:sldId id="282" r:id="rId54"/>
    <p:sldId id="381" r:id="rId55"/>
    <p:sldId id="380" r:id="rId56"/>
    <p:sldId id="284" r:id="rId57"/>
    <p:sldId id="382" r:id="rId58"/>
    <p:sldId id="383" r:id="rId59"/>
    <p:sldId id="285" r:id="rId60"/>
    <p:sldId id="286" r:id="rId61"/>
    <p:sldId id="287" r:id="rId62"/>
    <p:sldId id="384" r:id="rId63"/>
    <p:sldId id="288" r:id="rId64"/>
    <p:sldId id="289" r:id="rId65"/>
    <p:sldId id="385" r:id="rId66"/>
    <p:sldId id="386" r:id="rId67"/>
    <p:sldId id="387" r:id="rId68"/>
    <p:sldId id="388" r:id="rId69"/>
    <p:sldId id="291" r:id="rId70"/>
    <p:sldId id="292" r:id="rId71"/>
    <p:sldId id="293" r:id="rId72"/>
    <p:sldId id="295" r:id="rId73"/>
    <p:sldId id="294" r:id="rId74"/>
    <p:sldId id="296" r:id="rId75"/>
    <p:sldId id="299" r:id="rId76"/>
    <p:sldId id="297" r:id="rId77"/>
    <p:sldId id="302" r:id="rId78"/>
    <p:sldId id="298" r:id="rId79"/>
    <p:sldId id="300" r:id="rId80"/>
    <p:sldId id="301" r:id="rId81"/>
    <p:sldId id="303" r:id="rId82"/>
    <p:sldId id="305" r:id="rId83"/>
    <p:sldId id="306" r:id="rId84"/>
    <p:sldId id="307" r:id="rId85"/>
    <p:sldId id="308" r:id="rId86"/>
    <p:sldId id="309" r:id="rId87"/>
    <p:sldId id="310" r:id="rId88"/>
    <p:sldId id="313" r:id="rId89"/>
    <p:sldId id="311" r:id="rId90"/>
    <p:sldId id="312" r:id="rId91"/>
    <p:sldId id="315" r:id="rId92"/>
    <p:sldId id="314" r:id="rId93"/>
    <p:sldId id="316" r:id="rId94"/>
    <p:sldId id="318" r:id="rId95"/>
    <p:sldId id="320" r:id="rId96"/>
    <p:sldId id="321" r:id="rId97"/>
    <p:sldId id="322" r:id="rId98"/>
    <p:sldId id="323" r:id="rId99"/>
    <p:sldId id="329" r:id="rId100"/>
    <p:sldId id="389" r:id="rId101"/>
    <p:sldId id="330" r:id="rId102"/>
    <p:sldId id="331" r:id="rId103"/>
    <p:sldId id="332" r:id="rId104"/>
    <p:sldId id="333" r:id="rId105"/>
    <p:sldId id="334" r:id="rId106"/>
    <p:sldId id="335" r:id="rId107"/>
    <p:sldId id="336" r:id="rId108"/>
    <p:sldId id="339" r:id="rId109"/>
    <p:sldId id="337" r:id="rId110"/>
    <p:sldId id="338" r:id="rId111"/>
    <p:sldId id="340" r:id="rId112"/>
    <p:sldId id="342" r:id="rId113"/>
    <p:sldId id="341" r:id="rId114"/>
    <p:sldId id="343" r:id="rId115"/>
    <p:sldId id="344" r:id="rId116"/>
    <p:sldId id="345" r:id="rId117"/>
    <p:sldId id="347" r:id="rId118"/>
    <p:sldId id="348" r:id="rId119"/>
    <p:sldId id="350" r:id="rId120"/>
    <p:sldId id="263" r:id="rId1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441A1-D88D-4315-9FDD-568918A8ED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2EBCDC-967A-4D1B-B7FB-F1F38BCC42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27634-D2FD-45EC-8461-A42A3B037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D7BA-8BC9-48B4-ACA9-94B7016E4180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CCBAC-4BD1-4729-85F5-E7D87027D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5A656-4C3C-4E35-94EC-CFFA1554E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32CDC-C26C-4C13-A650-4B44FF651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69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E0A14-D9C9-4D5A-9981-5681DB735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20DCFA-454D-4087-ACA1-4FC7B8EE6E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0BF42-3164-4FF0-AE6C-A8F807D3C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D7BA-8BC9-48B4-ACA9-94B7016E4180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EEF15-8EC4-4ABE-9CD2-D967DA33D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5AC3B-B4AC-4975-85E9-8B8AE6DE2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32CDC-C26C-4C13-A650-4B44FF651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61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1A0855-F194-404B-BA6E-7292629EA3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163541-3584-4A52-A9CD-6F8964D70C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940F8-2AE5-4A5D-81E7-2B52E80D0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D7BA-8BC9-48B4-ACA9-94B7016E4180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3B6AA5-60B1-4529-BFC5-ED2F77D21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8A427-1B2B-4361-8F9A-69991C1FA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32CDC-C26C-4C13-A650-4B44FF651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00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0F177-E531-454C-8086-514B4EB73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795AC-E095-4AC4-AF9F-B453615E7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9D201-ECFB-43D0-9276-FF03136E6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D7BA-8BC9-48B4-ACA9-94B7016E4180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D8790-C732-4008-869F-C56186161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12FC6-C1B2-4836-99AE-1662B84D9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32CDC-C26C-4C13-A650-4B44FF651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00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B0E71-0EAD-4796-A271-83D440537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AD98D1-9B01-4A71-B66A-AFCA3E1D3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FB783-2CF0-4E34-B9F8-F440008E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D7BA-8BC9-48B4-ACA9-94B7016E4180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05F32C-C385-4997-B2DE-892C481AF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C219B-53CA-4B6B-A7BA-A727E03FC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32CDC-C26C-4C13-A650-4B44FF651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5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DE760-DDC4-4C54-9BCD-9B00D4D20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5479-7CE8-4743-809F-5DD1ADD522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7CE31C-ECBD-49AF-A06D-965622C167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C9A282-0871-49F1-9D44-0285B8A4F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D7BA-8BC9-48B4-ACA9-94B7016E4180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6149A1-1C81-4E84-BDF9-837D80F3D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7A9BF1-21C2-4A3E-BB55-255F85E09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32CDC-C26C-4C13-A650-4B44FF651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58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1C3E5-1A7E-4684-83A0-A57DE2093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DDC0E-B6C8-4485-972A-785CF12FD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C20C2F-BE46-4AF9-B174-3C0C13833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8D49DF-00B7-4842-8FAF-EEB81A5E23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54852A-2766-4BCC-B5CB-C0B580E8E4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5A1DB8-A459-4DDE-AA08-0537F36B8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D7BA-8BC9-48B4-ACA9-94B7016E4180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676C7A-F7CD-41CF-8779-B952940DD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EA5D64-57E2-4F00-8A68-319E6AE35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32CDC-C26C-4C13-A650-4B44FF651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6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7F27D-EF70-424E-95FD-701DDB48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D859A2-28F4-4574-A94B-601E8C0AF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D7BA-8BC9-48B4-ACA9-94B7016E4180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26A6E6-20F9-4A01-9D86-4F4C7AC19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3046D-F424-4769-99FD-C96AA8F4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32CDC-C26C-4C13-A650-4B44FF651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31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4A1B6E-CDFB-4EE5-A052-CBCAF1B3B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D7BA-8BC9-48B4-ACA9-94B7016E4180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79BBA8-6722-452A-BBEC-9CC285A37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4CE6B-519A-482E-A4C2-BE3E87241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32CDC-C26C-4C13-A650-4B44FF651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26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823A8-2A0E-471F-A557-EE895F7CF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F7344-3B39-4F22-82B2-42991F137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3B74E2-D370-47C7-A90D-3FC5226E4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5C41E0-18C0-49DE-BF83-432121A4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D7BA-8BC9-48B4-ACA9-94B7016E4180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50949A-C749-4FCC-8446-D89CDB75C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AAF002-C3D6-411A-AE0B-F9433CB2D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32CDC-C26C-4C13-A650-4B44FF651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3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11B18-CC09-436D-95C9-77F8422AB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9688F9-2D48-47B0-9A08-C1CFC26E92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02E857-5F7D-4333-8FE6-CFE0268074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22C78-9E37-48A6-94E2-91E03D6C8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D7BA-8BC9-48B4-ACA9-94B7016E4180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A33E4F-38B7-4C1A-856D-A1A3306D1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6C79D-EBB9-4FEE-BB19-33139BDC7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32CDC-C26C-4C13-A650-4B44FF651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DD087F-5783-4230-8735-A6CAE3676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ECBAF9-59EF-4B7F-B370-274AA64EA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4C234-49B9-47E9-8A8A-34168DD105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ED7BA-8BC9-48B4-ACA9-94B7016E4180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96BF3-35FB-4A95-9F71-D20960D801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6EE55-418C-4099-B8E9-E03BA90828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32CDC-C26C-4C13-A650-4B44FF651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073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nefhealthystart.org/new-site/wp-content/uploads/2012/04/M.C.-and-husband-1.png" TargetMode="Externa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84 Best angel and baby images in 2020 | Baby angel, Angel, Baby ...">
            <a:extLst>
              <a:ext uri="{FF2B5EF4-FFF2-40B4-BE49-F238E27FC236}">
                <a16:creationId xmlns:a16="http://schemas.microsoft.com/office/drawing/2014/main" id="{9608C115-FC2A-4F83-880E-340EB549ED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" r="-1" b="-1"/>
          <a:stretch/>
        </p:blipFill>
        <p:spPr bwMode="auto">
          <a:xfrm>
            <a:off x="7758545" y="1745059"/>
            <a:ext cx="3789988" cy="303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" name="Freeform 7">
            <a:extLst>
              <a:ext uri="{FF2B5EF4-FFF2-40B4-BE49-F238E27FC236}">
                <a16:creationId xmlns:a16="http://schemas.microsoft.com/office/drawing/2014/main" id="{94C3F6B3-69A5-4B7A-A963-2E8540177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2CE1E1-A596-44A6-9CC6-D3A60A49E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5" y="1543050"/>
            <a:ext cx="4648200" cy="356235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600">
                <a:solidFill>
                  <a:schemeClr val="bg1"/>
                </a:solidFill>
              </a:rPr>
              <a:t>Thank you Healthy Start “angels” for being protectors of Florida’s babies</a:t>
            </a:r>
          </a:p>
        </p:txBody>
      </p:sp>
    </p:spTree>
    <p:extLst>
      <p:ext uri="{BB962C8B-B14F-4D97-AF65-F5344CB8AC3E}">
        <p14:creationId xmlns:p14="http://schemas.microsoft.com/office/powerpoint/2010/main" val="40858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9B193A-458E-48D2-8A3D-B50B9D8AE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Healthy Start Bay Franklin Gulf</a:t>
            </a:r>
          </a:p>
        </p:txBody>
      </p:sp>
      <p:pic>
        <p:nvPicPr>
          <p:cNvPr id="29698" name="Picture 2" descr="Image may contain: one or more people and people standing">
            <a:extLst>
              <a:ext uri="{FF2B5EF4-FFF2-40B4-BE49-F238E27FC236}">
                <a16:creationId xmlns:a16="http://schemas.microsoft.com/office/drawing/2014/main" id="{24F2D9AB-36E0-4CF5-A383-204005463D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9" r="-1" b="2958"/>
          <a:stretch/>
        </p:blipFill>
        <p:spPr bwMode="auto">
          <a:xfrm>
            <a:off x="4654297" y="10"/>
            <a:ext cx="753770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32F3F3-CD7F-4588-AE07-FCFA0EE5AEF1}"/>
              </a:ext>
            </a:extLst>
          </p:cNvPr>
          <p:cNvSpPr txBox="1"/>
          <p:nvPr/>
        </p:nvSpPr>
        <p:spPr>
          <a:xfrm>
            <a:off x="524764" y="6167120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5695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11D6BD-EE4F-4171-8CD8-335550CFC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Healthy Start St. Lucie</a:t>
            </a:r>
          </a:p>
        </p:txBody>
      </p:sp>
      <p:pic>
        <p:nvPicPr>
          <p:cNvPr id="62466" name="Picture 2" descr="Image may contain: 2 people">
            <a:extLst>
              <a:ext uri="{FF2B5EF4-FFF2-40B4-BE49-F238E27FC236}">
                <a16:creationId xmlns:a16="http://schemas.microsoft.com/office/drawing/2014/main" id="{0CFDE2A6-9E49-41BD-8D05-6FF98B251C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8"/>
          <a:stretch/>
        </p:blipFill>
        <p:spPr bwMode="auto">
          <a:xfrm>
            <a:off x="5334000" y="311449"/>
            <a:ext cx="4612640" cy="621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D9DEA4-B8ED-4059-9558-393952516390}"/>
              </a:ext>
            </a:extLst>
          </p:cNvPr>
          <p:cNvSpPr txBox="1"/>
          <p:nvPr/>
        </p:nvSpPr>
        <p:spPr>
          <a:xfrm>
            <a:off x="596582" y="5537035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30039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mage may contain: 2 people, people smiling">
            <a:extLst>
              <a:ext uri="{FF2B5EF4-FFF2-40B4-BE49-F238E27FC236}">
                <a16:creationId xmlns:a16="http://schemas.microsoft.com/office/drawing/2014/main" id="{A18DE4F0-3A47-4FC5-98F9-2AE82D4E74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2" b="4678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0DA218-80C4-4E1B-8BE2-2C7022B7C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6560" y="719725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Healthy Start St. Lucie</a:t>
            </a:r>
          </a:p>
        </p:txBody>
      </p:sp>
    </p:spTree>
    <p:extLst>
      <p:ext uri="{BB962C8B-B14F-4D97-AF65-F5344CB8AC3E}">
        <p14:creationId xmlns:p14="http://schemas.microsoft.com/office/powerpoint/2010/main" val="2740717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may contain: 4 people, people smiling, people standing">
            <a:extLst>
              <a:ext uri="{FF2B5EF4-FFF2-40B4-BE49-F238E27FC236}">
                <a16:creationId xmlns:a16="http://schemas.microsoft.com/office/drawing/2014/main" id="{B1CCB5FC-CEEC-448C-9A9D-4584E93EC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" b="563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E07DD-0E75-49E6-BC4B-2A656C7F5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601" y="222282"/>
            <a:ext cx="5136186" cy="886397"/>
          </a:xfr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Healthy Start Okeechobee</a:t>
            </a:r>
          </a:p>
        </p:txBody>
      </p:sp>
    </p:spTree>
    <p:extLst>
      <p:ext uri="{BB962C8B-B14F-4D97-AF65-F5344CB8AC3E}">
        <p14:creationId xmlns:p14="http://schemas.microsoft.com/office/powerpoint/2010/main" val="315643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B968BA-78B6-4CBE-820F-3ABABC047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Healthy Start Okeechobee</a:t>
            </a:r>
          </a:p>
        </p:txBody>
      </p:sp>
      <p:pic>
        <p:nvPicPr>
          <p:cNvPr id="2050" name="Picture 2" descr="Image may contain: 5 people, people smiling, people standing">
            <a:extLst>
              <a:ext uri="{FF2B5EF4-FFF2-40B4-BE49-F238E27FC236}">
                <a16:creationId xmlns:a16="http://schemas.microsoft.com/office/drawing/2014/main" id="{1B082551-7877-45EC-99B2-C202FF1792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1764"/>
          <a:stretch/>
        </p:blipFill>
        <p:spPr bwMode="auto">
          <a:xfrm>
            <a:off x="4654297" y="10"/>
            <a:ext cx="753770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29FFC8-A41D-4ED2-B38D-451CB8BD2DAD}"/>
              </a:ext>
            </a:extLst>
          </p:cNvPr>
          <p:cNvSpPr txBox="1"/>
          <p:nvPr/>
        </p:nvSpPr>
        <p:spPr>
          <a:xfrm>
            <a:off x="524764" y="6167120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12373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may contain: one or more people, table and indoor">
            <a:extLst>
              <a:ext uri="{FF2B5EF4-FFF2-40B4-BE49-F238E27FC236}">
                <a16:creationId xmlns:a16="http://schemas.microsoft.com/office/drawing/2014/main" id="{38021653-BBB4-4D23-AAEE-B85263D9F7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2" b="610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17250D-6307-44C0-B3D0-F5B902344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640" y="111761"/>
            <a:ext cx="2854960" cy="1249680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 fontScale="90000"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Healthy Start Okeechobee</a:t>
            </a:r>
          </a:p>
        </p:txBody>
      </p:sp>
    </p:spTree>
    <p:extLst>
      <p:ext uri="{BB962C8B-B14F-4D97-AF65-F5344CB8AC3E}">
        <p14:creationId xmlns:p14="http://schemas.microsoft.com/office/powerpoint/2010/main" val="4041129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E614F1C-2D93-42D0-B229-76819944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403089" y="0"/>
            <a:ext cx="478891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A71517-C32C-4829-B725-B87D82029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735" y="640081"/>
            <a:ext cx="3377183" cy="370889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Healthy Start Okeechobee</a:t>
            </a:r>
          </a:p>
        </p:txBody>
      </p:sp>
      <p:pic>
        <p:nvPicPr>
          <p:cNvPr id="4098" name="Picture 2" descr="Image may contain: 2 people, people smiling, outdoor, text that says 'HEALTHY START'">
            <a:extLst>
              <a:ext uri="{FF2B5EF4-FFF2-40B4-BE49-F238E27FC236}">
                <a16:creationId xmlns:a16="http://schemas.microsoft.com/office/drawing/2014/main" id="{1068B219-8A7C-4FA3-B301-1E97AB37BE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" r="12209"/>
          <a:stretch/>
        </p:blipFill>
        <p:spPr bwMode="auto">
          <a:xfrm>
            <a:off x="20" y="10"/>
            <a:ext cx="753463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7557F1-AA7D-499B-B271-430803492D45}"/>
              </a:ext>
            </a:extLst>
          </p:cNvPr>
          <p:cNvSpPr txBox="1"/>
          <p:nvPr/>
        </p:nvSpPr>
        <p:spPr>
          <a:xfrm>
            <a:off x="7707884" y="6030851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80028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may contain: 16 people, people sitting and indoor">
            <a:extLst>
              <a:ext uri="{FF2B5EF4-FFF2-40B4-BE49-F238E27FC236}">
                <a16:creationId xmlns:a16="http://schemas.microsoft.com/office/drawing/2014/main" id="{43362B2B-058F-41ED-B67F-03E02584C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5" b="238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0458F9-A3D4-4197-BB64-83DD50DF1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Healthy Start Indian River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26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may contain: 1 person, sitting, stripes and indoor">
            <a:extLst>
              <a:ext uri="{FF2B5EF4-FFF2-40B4-BE49-F238E27FC236}">
                <a16:creationId xmlns:a16="http://schemas.microsoft.com/office/drawing/2014/main" id="{46208FFB-B24A-45F5-8F18-49BF00E349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3" b="2711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64D869-FF55-4463-9A04-6E4187DE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40" y="14224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Healthy Start Indian River</a:t>
            </a:r>
          </a:p>
        </p:txBody>
      </p:sp>
    </p:spTree>
    <p:extLst>
      <p:ext uri="{BB962C8B-B14F-4D97-AF65-F5344CB8AC3E}">
        <p14:creationId xmlns:p14="http://schemas.microsoft.com/office/powerpoint/2010/main" val="701545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may contain: 1 person, sitting">
            <a:extLst>
              <a:ext uri="{FF2B5EF4-FFF2-40B4-BE49-F238E27FC236}">
                <a16:creationId xmlns:a16="http://schemas.microsoft.com/office/drawing/2014/main" id="{7747666C-0989-42C5-AE33-3F24D0A15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9" b="111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D88B16-DFB0-4C4D-9C60-4AA651473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Healthy Start Indian River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734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may contain: 3 people, people smiling">
            <a:extLst>
              <a:ext uri="{FF2B5EF4-FFF2-40B4-BE49-F238E27FC236}">
                <a16:creationId xmlns:a16="http://schemas.microsoft.com/office/drawing/2014/main" id="{C5724099-B5F2-4513-A13B-4C2F9234D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7838">
            <a:off x="3469202" y="638048"/>
            <a:ext cx="5581903" cy="558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09728A-131D-4073-8453-561F08CDF48A}"/>
              </a:ext>
            </a:extLst>
          </p:cNvPr>
          <p:cNvSpPr txBox="1"/>
          <p:nvPr/>
        </p:nvSpPr>
        <p:spPr>
          <a:xfrm>
            <a:off x="1061545" y="1282262"/>
            <a:ext cx="2753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Healthy Start Indian River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69979E-7C0D-4D48-A60B-21CF79C22C48}"/>
              </a:ext>
            </a:extLst>
          </p:cNvPr>
          <p:cNvSpPr txBox="1"/>
          <p:nvPr/>
        </p:nvSpPr>
        <p:spPr>
          <a:xfrm>
            <a:off x="8361680" y="5953760"/>
            <a:ext cx="340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240116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 may contain: 3 people, people smiling, people sitting">
            <a:extLst>
              <a:ext uri="{FF2B5EF4-FFF2-40B4-BE49-F238E27FC236}">
                <a16:creationId xmlns:a16="http://schemas.microsoft.com/office/drawing/2014/main" id="{29DD2926-3CF9-4642-86CE-89B9A4DA80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979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923F27-E32A-4F40-9908-4950DB21A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Healthy Start Bay Franklin Gulf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66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may contain: 5 people, people smiling, people standing and outdoor">
            <a:extLst>
              <a:ext uri="{FF2B5EF4-FFF2-40B4-BE49-F238E27FC236}">
                <a16:creationId xmlns:a16="http://schemas.microsoft.com/office/drawing/2014/main" id="{B2399205-EF02-4A5F-8654-D517725D0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5" b="2017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BC8EB2-424E-4039-B454-AEC383091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262626"/>
                </a:solidFill>
              </a:rPr>
              <a:t>Healthy Start Indian River</a:t>
            </a:r>
          </a:p>
        </p:txBody>
      </p:sp>
    </p:spTree>
    <p:extLst>
      <p:ext uri="{BB962C8B-B14F-4D97-AF65-F5344CB8AC3E}">
        <p14:creationId xmlns:p14="http://schemas.microsoft.com/office/powerpoint/2010/main" val="389860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may contain: 10 people, people smiling">
            <a:extLst>
              <a:ext uri="{FF2B5EF4-FFF2-40B4-BE49-F238E27FC236}">
                <a16:creationId xmlns:a16="http://schemas.microsoft.com/office/drawing/2014/main" id="{661007F5-6BC3-479E-9DFC-97968BEE9B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4" b="305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9EA4D4-CA12-4570-A3A6-720CF922A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Healthy Start Indian River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64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1F8F97-E883-4BAC-BE8D-F8DD963B6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Healthy Start Brevard</a:t>
            </a:r>
          </a:p>
        </p:txBody>
      </p:sp>
      <p:pic>
        <p:nvPicPr>
          <p:cNvPr id="12290" name="Picture 2" descr="Image may contain: 1 person">
            <a:extLst>
              <a:ext uri="{FF2B5EF4-FFF2-40B4-BE49-F238E27FC236}">
                <a16:creationId xmlns:a16="http://schemas.microsoft.com/office/drawing/2014/main" id="{81DB61B0-0346-44E9-893E-75958E2EA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3822" y="975392"/>
            <a:ext cx="6553545" cy="491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0401B8-A403-4CFB-B30A-210662BEA479}"/>
              </a:ext>
            </a:extLst>
          </p:cNvPr>
          <p:cNvSpPr txBox="1"/>
          <p:nvPr/>
        </p:nvSpPr>
        <p:spPr>
          <a:xfrm>
            <a:off x="524764" y="5949909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13526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85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EA6622-D1B2-42B4-94D8-C14EABD1D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600" dirty="0">
                <a:solidFill>
                  <a:srgbClr val="FFFFFF"/>
                </a:solidFill>
              </a:rPr>
              <a:t>Healthy Start Brevard</a:t>
            </a:r>
          </a:p>
        </p:txBody>
      </p:sp>
      <p:pic>
        <p:nvPicPr>
          <p:cNvPr id="11266" name="Picture 2" descr="Image may contain: 2 people, people standing and indoor">
            <a:extLst>
              <a:ext uri="{FF2B5EF4-FFF2-40B4-BE49-F238E27FC236}">
                <a16:creationId xmlns:a16="http://schemas.microsoft.com/office/drawing/2014/main" id="{D0BC467A-0706-48D2-A94B-C7121DAA2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5375" y="961812"/>
            <a:ext cx="6574649" cy="493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93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may contain: 12 people, people smiling, people standing and indoor">
            <a:extLst>
              <a:ext uri="{FF2B5EF4-FFF2-40B4-BE49-F238E27FC236}">
                <a16:creationId xmlns:a16="http://schemas.microsoft.com/office/drawing/2014/main" id="{3C0CB2AE-8041-479D-9B4C-79DB6ECD6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" b="2333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A77E17-671F-433F-B952-AED7F0A6A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Healthy Start Brevard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74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may contain: 1 person">
            <a:extLst>
              <a:ext uri="{FF2B5EF4-FFF2-40B4-BE49-F238E27FC236}">
                <a16:creationId xmlns:a16="http://schemas.microsoft.com/office/drawing/2014/main" id="{4AED8363-5D32-479B-9FBE-879DC1101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9" b="3840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C14B5-9E42-4333-AAC1-38C704559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Healthy Start Keys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089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B11D9-C115-46DD-9436-5EA48F16E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3320859"/>
            <a:ext cx="452497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/>
              <a:t>Healthy Start Keys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362" name="Picture 2" descr="Image may contain: 1 person, indoor">
            <a:extLst>
              <a:ext uri="{FF2B5EF4-FFF2-40B4-BE49-F238E27FC236}">
                <a16:creationId xmlns:a16="http://schemas.microsoft.com/office/drawing/2014/main" id="{9F0AC496-51D3-433D-8872-91C8BB952B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"/>
          <a:stretch/>
        </p:blipFill>
        <p:spPr bwMode="auto">
          <a:xfrm>
            <a:off x="6021086" y="544777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5FB810-C169-4A03-924A-7C33063AB9F2}"/>
              </a:ext>
            </a:extLst>
          </p:cNvPr>
          <p:cNvSpPr txBox="1"/>
          <p:nvPr/>
        </p:nvSpPr>
        <p:spPr>
          <a:xfrm>
            <a:off x="524764" y="6167120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29101239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0231A-793A-434B-B9E7-07B7E69E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3320859"/>
            <a:ext cx="452497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/>
              <a:t>Healthy Start Keys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410" name="Picture 2" descr="Image may contain: 2 people, people sitting">
            <a:extLst>
              <a:ext uri="{FF2B5EF4-FFF2-40B4-BE49-F238E27FC236}">
                <a16:creationId xmlns:a16="http://schemas.microsoft.com/office/drawing/2014/main" id="{90C3DD2A-95B7-4F2A-A114-17C69EFF5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3271"/>
          <a:stretch/>
        </p:blipFill>
        <p:spPr bwMode="auto">
          <a:xfrm>
            <a:off x="6021086" y="544777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082E1E-32BD-4A24-AEC3-8C454FDD18F2}"/>
              </a:ext>
            </a:extLst>
          </p:cNvPr>
          <p:cNvSpPr txBox="1"/>
          <p:nvPr/>
        </p:nvSpPr>
        <p:spPr>
          <a:xfrm>
            <a:off x="524764" y="6167120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163842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 may contain: 1 person, sitting, child, shoes and outdoor">
            <a:extLst>
              <a:ext uri="{FF2B5EF4-FFF2-40B4-BE49-F238E27FC236}">
                <a16:creationId xmlns:a16="http://schemas.microsoft.com/office/drawing/2014/main" id="{4E877DD7-0E44-405D-B450-A028A377E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7" b="1737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D72CD7-41E4-4D16-BFF9-D78FBB6B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Healthy Start Keys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809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B8A8C-4137-4EDE-8B8F-F3FA3353D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/>
              <a:t>Healthy Start Keys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82" name="Picture 2" descr="Image may contain: 2 people, people smiling, people sitting and shoes">
            <a:extLst>
              <a:ext uri="{FF2B5EF4-FFF2-40B4-BE49-F238E27FC236}">
                <a16:creationId xmlns:a16="http://schemas.microsoft.com/office/drawing/2014/main" id="{2EB209FF-33C1-4DD6-8EB3-BAD59254E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4617"/>
          <a:stretch/>
        </p:blipFill>
        <p:spPr bwMode="auto"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7210C2-5139-4D4D-A726-742B326C2658}"/>
              </a:ext>
            </a:extLst>
          </p:cNvPr>
          <p:cNvSpPr txBox="1"/>
          <p:nvPr/>
        </p:nvSpPr>
        <p:spPr>
          <a:xfrm>
            <a:off x="6600444" y="6024880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13627805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9CC67A-6B7F-432F-9E77-502E9CE68C4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0C38E4-30D3-4D35-8AB6-C9A6EE215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3280" y="3789680"/>
            <a:ext cx="2752354" cy="2709275"/>
          </a:xfrm>
          <a:prstGeom prst="rect">
            <a:avLst/>
          </a:prstGeom>
          <a:solidFill>
            <a:schemeClr val="bg1"/>
          </a:solidFill>
          <a:ln w="174625" cmpd="thinThick"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Healthy Start Sarasota</a:t>
            </a:r>
            <a:b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 ITC" panose="03070402050302030203" pitchFamily="66" charset="0"/>
              </a:rPr>
              <a:t>Thank you </a:t>
            </a: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 ITC" panose="03070402050302030203" pitchFamily="66" charset="0"/>
              </a:rPr>
            </a:b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 ITC" panose="03070402050302030203" pitchFamily="66" charset="0"/>
              </a:rPr>
              <a:t>Healthy Start Angels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75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00E351-E4E9-4E2B-836D-13E5AF2FCC0B}"/>
              </a:ext>
            </a:extLst>
          </p:cNvPr>
          <p:cNvPicPr/>
          <p:nvPr/>
        </p:nvPicPr>
        <p:blipFill rotWithShape="1">
          <a:blip r:embed="rId2"/>
          <a:srcRect l="18222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EF569A-B1FA-4AAE-9FDC-AF6B3F08B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013" y="483902"/>
            <a:ext cx="3414373" cy="4504658"/>
          </a:xfr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Fantastic organization! Helping our pregnant moms, babies and families. </a:t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Thank you for all you do!!</a:t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radley Hand ITC" panose="03070402050302030203" pitchFamily="66" charset="0"/>
              </a:rPr>
              <a:t>Thank you </a:t>
            </a:r>
            <a:b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radley Hand ITC" panose="03070402050302030203" pitchFamily="66" charset="0"/>
              </a:rPr>
            </a:b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radley Hand ITC" panose="03070402050302030203" pitchFamily="66" charset="0"/>
              </a:rPr>
              <a:t>Healthy Start angels</a:t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57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A2215-E28B-4B15-B17B-6DB827EDE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Healthy Start Sarasota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CE0704-017F-49E0-8222-C643CAD3C97D}"/>
              </a:ext>
            </a:extLst>
          </p:cNvPr>
          <p:cNvPicPr/>
          <p:nvPr/>
        </p:nvPicPr>
        <p:blipFill rotWithShape="1">
          <a:blip r:embed="rId2"/>
          <a:srcRect l="80342" t="36840" r="10684" b="15306"/>
          <a:stretch/>
        </p:blipFill>
        <p:spPr bwMode="auto">
          <a:xfrm>
            <a:off x="6478703" y="492573"/>
            <a:ext cx="3903783" cy="588079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8F7DA6-5B61-4507-9DE5-9EB9161022DA}"/>
              </a:ext>
            </a:extLst>
          </p:cNvPr>
          <p:cNvSpPr txBox="1"/>
          <p:nvPr/>
        </p:nvSpPr>
        <p:spPr>
          <a:xfrm>
            <a:off x="524764" y="5751411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305384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0FF7C7-CF7D-40CD-8F87-241A94560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Healthy Start Sarasota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62A442-0A50-41AE-8360-5283EB4407F8}"/>
              </a:ext>
            </a:extLst>
          </p:cNvPr>
          <p:cNvPicPr/>
          <p:nvPr/>
        </p:nvPicPr>
        <p:blipFill rotWithShape="1">
          <a:blip r:embed="rId2"/>
          <a:srcRect l="80342" t="13292" r="10898" b="65060"/>
          <a:stretch/>
        </p:blipFill>
        <p:spPr bwMode="auto">
          <a:xfrm>
            <a:off x="4777316" y="1060960"/>
            <a:ext cx="6780700" cy="473375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225C1E-24AC-423E-8EB5-CB6EB41425A2}"/>
              </a:ext>
            </a:extLst>
          </p:cNvPr>
          <p:cNvSpPr txBox="1"/>
          <p:nvPr/>
        </p:nvSpPr>
        <p:spPr>
          <a:xfrm>
            <a:off x="524764" y="6167120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149806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474150-6C8A-4A17-9E39-F7F50BB29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Healthy Start Sarasota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66E93B-D7D1-4FE9-B296-2D3487C21BD6}"/>
              </a:ext>
            </a:extLst>
          </p:cNvPr>
          <p:cNvPicPr/>
          <p:nvPr/>
        </p:nvPicPr>
        <p:blipFill rotWithShape="1">
          <a:blip r:embed="rId2"/>
          <a:srcRect l="82267" t="24307" r="10895" b="48348"/>
          <a:stretch/>
        </p:blipFill>
        <p:spPr bwMode="auto">
          <a:xfrm>
            <a:off x="5827807" y="492573"/>
            <a:ext cx="5205575" cy="588079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CE71BF-B782-413E-9305-D81A8E9EF23B}"/>
              </a:ext>
            </a:extLst>
          </p:cNvPr>
          <p:cNvSpPr txBox="1"/>
          <p:nvPr/>
        </p:nvSpPr>
        <p:spPr>
          <a:xfrm>
            <a:off x="596582" y="5762842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392509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3ADB6E-3B72-4567-B4F1-4514B691FE6A}"/>
              </a:ext>
            </a:extLst>
          </p:cNvPr>
          <p:cNvPicPr/>
          <p:nvPr/>
        </p:nvPicPr>
        <p:blipFill rotWithShape="1">
          <a:blip r:embed="rId2"/>
          <a:srcRect t="37486" b="2032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33C3FF-F867-4812-9B54-E58ED4BA9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rect">
            <a:avLst/>
          </a:prstGeom>
          <a:solidFill>
            <a:schemeClr val="bg1"/>
          </a:solidFill>
          <a:ln w="174625" cmpd="thinThick">
            <a:solidFill>
              <a:schemeClr val="bg1"/>
            </a:solidFill>
          </a:ln>
        </p:spPr>
        <p:txBody>
          <a:bodyPr anchor="ctr">
            <a:noAutofit/>
          </a:bodyPr>
          <a:lstStyle/>
          <a:p>
            <a:pPr algn="ctr"/>
            <a:r>
              <a:rPr lang="en-US" sz="2400" b="1" dirty="0"/>
              <a:t>Healthy Start Martin</a:t>
            </a: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r>
              <a:rPr lang="en-US" sz="2000" b="1" dirty="0">
                <a:latin typeface="Bradley Hand ITC" panose="03070402050302030203" pitchFamily="66" charset="0"/>
              </a:rPr>
              <a:t>Thank you Healthy Start Angels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08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5BE59-A08D-4126-BE70-F1E7EDC3C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445" y="3640254"/>
            <a:ext cx="531943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/>
              <a:t>Healthy Start Martin</a:t>
            </a:r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2C6334C2-F73F-4B3B-A626-DD5F69DF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389868" cy="6374535"/>
          </a:xfrm>
          <a:custGeom>
            <a:avLst/>
            <a:gdLst>
              <a:gd name="connsiteX0" fmla="*/ 620377 w 5389868"/>
              <a:gd name="connsiteY0" fmla="*/ 6374535 h 6374535"/>
              <a:gd name="connsiteX1" fmla="*/ 3459520 w 5389868"/>
              <a:gd name="connsiteY1" fmla="*/ 6374535 h 6374535"/>
              <a:gd name="connsiteX2" fmla="*/ 3638761 w 5389868"/>
              <a:gd name="connsiteY2" fmla="*/ 6288190 h 6374535"/>
              <a:gd name="connsiteX3" fmla="*/ 5389868 w 5389868"/>
              <a:gd name="connsiteY3" fmla="*/ 3346018 h 6374535"/>
              <a:gd name="connsiteX4" fmla="*/ 2043850 w 5389868"/>
              <a:gd name="connsiteY4" fmla="*/ 0 h 6374535"/>
              <a:gd name="connsiteX5" fmla="*/ 139826 w 5389868"/>
              <a:gd name="connsiteY5" fmla="*/ 594192 h 6374535"/>
              <a:gd name="connsiteX6" fmla="*/ 0 w 5389868"/>
              <a:gd name="connsiteY6" fmla="*/ 700065 h 6374535"/>
              <a:gd name="connsiteX7" fmla="*/ 0 w 5389868"/>
              <a:gd name="connsiteY7" fmla="*/ 5991971 h 6374535"/>
              <a:gd name="connsiteX8" fmla="*/ 139827 w 5389868"/>
              <a:gd name="connsiteY8" fmla="*/ 6097845 h 6374535"/>
              <a:gd name="connsiteX9" fmla="*/ 378347 w 5389868"/>
              <a:gd name="connsiteY9" fmla="*/ 6248727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89868" h="6374535">
                <a:moveTo>
                  <a:pt x="620377" y="6374535"/>
                </a:moveTo>
                <a:lnTo>
                  <a:pt x="3459520" y="6374535"/>
                </a:lnTo>
                <a:lnTo>
                  <a:pt x="3638761" y="6288190"/>
                </a:lnTo>
                <a:cubicBezTo>
                  <a:pt x="4681799" y="5721578"/>
                  <a:pt x="5389868" y="4616487"/>
                  <a:pt x="5389868" y="3346018"/>
                </a:cubicBezTo>
                <a:cubicBezTo>
                  <a:pt x="5389868" y="1498063"/>
                  <a:pt x="3891805" y="0"/>
                  <a:pt x="2043850" y="0"/>
                </a:cubicBezTo>
                <a:cubicBezTo>
                  <a:pt x="1336430" y="0"/>
                  <a:pt x="680285" y="219535"/>
                  <a:pt x="139826" y="594192"/>
                </a:cubicBezTo>
                <a:lnTo>
                  <a:pt x="0" y="700065"/>
                </a:lnTo>
                <a:lnTo>
                  <a:pt x="0" y="5991971"/>
                </a:lnTo>
                <a:lnTo>
                  <a:pt x="139827" y="6097845"/>
                </a:lnTo>
                <a:cubicBezTo>
                  <a:pt x="217035" y="6151367"/>
                  <a:pt x="296605" y="6201724"/>
                  <a:pt x="378347" y="6248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698" name="Picture 2" descr="Image may contain: one or more people">
            <a:extLst>
              <a:ext uri="{FF2B5EF4-FFF2-40B4-BE49-F238E27FC236}">
                <a16:creationId xmlns:a16="http://schemas.microsoft.com/office/drawing/2014/main" id="{FC6A2A35-5250-4A75-B00C-1448915E7C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" r="8736"/>
          <a:stretch/>
        </p:blipFill>
        <p:spPr bwMode="auto">
          <a:xfrm>
            <a:off x="20" y="10"/>
            <a:ext cx="5234499" cy="6210619"/>
          </a:xfrm>
          <a:custGeom>
            <a:avLst/>
            <a:gdLst/>
            <a:ahLst/>
            <a:cxnLst/>
            <a:rect l="l" t="t" r="r" b="b"/>
            <a:pathLst>
              <a:path w="5234519" h="6210629">
                <a:moveTo>
                  <a:pt x="1082595" y="0"/>
                </a:moveTo>
                <a:lnTo>
                  <a:pt x="3027450" y="0"/>
                </a:lnTo>
                <a:lnTo>
                  <a:pt x="3291029" y="96471"/>
                </a:lnTo>
                <a:cubicBezTo>
                  <a:pt x="4433137" y="579542"/>
                  <a:pt x="5234519" y="1710443"/>
                  <a:pt x="5234519" y="3028517"/>
                </a:cubicBezTo>
                <a:cubicBezTo>
                  <a:pt x="5234519" y="4785949"/>
                  <a:pt x="3809839" y="6210629"/>
                  <a:pt x="2052407" y="6210629"/>
                </a:cubicBezTo>
                <a:cubicBezTo>
                  <a:pt x="1283531" y="6210629"/>
                  <a:pt x="578345" y="5937936"/>
                  <a:pt x="28288" y="5483989"/>
                </a:cubicBezTo>
                <a:lnTo>
                  <a:pt x="0" y="5458279"/>
                </a:lnTo>
                <a:lnTo>
                  <a:pt x="0" y="598754"/>
                </a:lnTo>
                <a:lnTo>
                  <a:pt x="28288" y="573044"/>
                </a:lnTo>
                <a:cubicBezTo>
                  <a:pt x="303317" y="346070"/>
                  <a:pt x="617127" y="164410"/>
                  <a:pt x="958290" y="3949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A1A151-28D6-4525-94D0-6E528B534E72}"/>
              </a:ext>
            </a:extLst>
          </p:cNvPr>
          <p:cNvSpPr txBox="1"/>
          <p:nvPr/>
        </p:nvSpPr>
        <p:spPr>
          <a:xfrm>
            <a:off x="6559804" y="6023589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36534560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 may contain: one or more people, people standing and stripes">
            <a:extLst>
              <a:ext uri="{FF2B5EF4-FFF2-40B4-BE49-F238E27FC236}">
                <a16:creationId xmlns:a16="http://schemas.microsoft.com/office/drawing/2014/main" id="{053C35F0-D196-4801-B5F3-9112B80959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17A9E6-6ACC-4DCF-B38F-D5B8506BF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>
                <a:solidFill>
                  <a:srgbClr val="FFFFFF"/>
                </a:solidFill>
              </a:rPr>
              <a:t>Healthy Start Martin</a:t>
            </a:r>
          </a:p>
        </p:txBody>
      </p:sp>
    </p:spTree>
    <p:extLst>
      <p:ext uri="{BB962C8B-B14F-4D97-AF65-F5344CB8AC3E}">
        <p14:creationId xmlns:p14="http://schemas.microsoft.com/office/powerpoint/2010/main" val="35555094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mage may contain: 1 person, standing, child and outdoor">
            <a:extLst>
              <a:ext uri="{FF2B5EF4-FFF2-40B4-BE49-F238E27FC236}">
                <a16:creationId xmlns:a16="http://schemas.microsoft.com/office/drawing/2014/main" id="{C53FCEB8-1B08-4A90-AF8E-036D83E483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4" b="3977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581062-DD44-4A70-97F5-804F1DFBC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653" y="425482"/>
            <a:ext cx="3414373" cy="886397"/>
          </a:xfr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Healthy Start Martin</a:t>
            </a:r>
          </a:p>
        </p:txBody>
      </p:sp>
    </p:spTree>
    <p:extLst>
      <p:ext uri="{BB962C8B-B14F-4D97-AF65-F5344CB8AC3E}">
        <p14:creationId xmlns:p14="http://schemas.microsoft.com/office/powerpoint/2010/main" val="211640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134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0E4B99-71A0-4FEC-8EF0-2E31D5ED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22363"/>
            <a:ext cx="330813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Healthy Start CHIPOLA</a:t>
            </a:r>
            <a:endParaRPr lang="en-US" sz="5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3554" name="Picture 2" descr="Image may contain: 3 people, people smiling, people standing">
            <a:extLst>
              <a:ext uri="{FF2B5EF4-FFF2-40B4-BE49-F238E27FC236}">
                <a16:creationId xmlns:a16="http://schemas.microsoft.com/office/drawing/2014/main" id="{EEE9401B-062D-499B-AFF5-FB90EF72D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2611" y="643467"/>
            <a:ext cx="5571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839D4B1-5412-428C-9023-8BBCB639CD9A}"/>
              </a:ext>
            </a:extLst>
          </p:cNvPr>
          <p:cNvSpPr txBox="1"/>
          <p:nvPr/>
        </p:nvSpPr>
        <p:spPr>
          <a:xfrm>
            <a:off x="524764" y="6167120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330552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mage may contain: one or more people, people standing and outdoor">
            <a:extLst>
              <a:ext uri="{FF2B5EF4-FFF2-40B4-BE49-F238E27FC236}">
                <a16:creationId xmlns:a16="http://schemas.microsoft.com/office/drawing/2014/main" id="{BD23518E-EE58-43E6-AD1B-0CF6068234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06" b="2480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FE1681-4125-4FBD-81B2-9FF249F56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0" y="243841"/>
            <a:ext cx="3443234" cy="1402080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Healthy Start Martin</a:t>
            </a:r>
          </a:p>
        </p:txBody>
      </p:sp>
    </p:spTree>
    <p:extLst>
      <p:ext uri="{BB962C8B-B14F-4D97-AF65-F5344CB8AC3E}">
        <p14:creationId xmlns:p14="http://schemas.microsoft.com/office/powerpoint/2010/main" val="14081735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103F6-42F5-46DA-B409-E617DD109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/>
              <a:t>Healthy Start Northeast FL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770" name="Picture 2" descr="Image may contain: one or more people and outdoor">
            <a:extLst>
              <a:ext uri="{FF2B5EF4-FFF2-40B4-BE49-F238E27FC236}">
                <a16:creationId xmlns:a16="http://schemas.microsoft.com/office/drawing/2014/main" id="{D0AB7349-B8A9-432F-AA0C-A425027F86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" r="-2" b="7330"/>
          <a:stretch/>
        </p:blipFill>
        <p:spPr bwMode="auto"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57BDB2-8830-4CB9-B7CB-07DB74675044}"/>
              </a:ext>
            </a:extLst>
          </p:cNvPr>
          <p:cNvSpPr txBox="1"/>
          <p:nvPr/>
        </p:nvSpPr>
        <p:spPr>
          <a:xfrm>
            <a:off x="6834124" y="6126480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1418567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mage may contain: 2 people, outdoor">
            <a:extLst>
              <a:ext uri="{FF2B5EF4-FFF2-40B4-BE49-F238E27FC236}">
                <a16:creationId xmlns:a16="http://schemas.microsoft.com/office/drawing/2014/main" id="{6FD3E038-9B8B-4E1D-A4C3-D6D8EF445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9" b="3588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E3C34A-B88F-4767-B132-ACC833134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Healthy Start Northeast FL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538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Image may contain: car, sky, tree and outdoor">
            <a:extLst>
              <a:ext uri="{FF2B5EF4-FFF2-40B4-BE49-F238E27FC236}">
                <a16:creationId xmlns:a16="http://schemas.microsoft.com/office/drawing/2014/main" id="{2A1FE43A-02EA-4C8E-A027-809B4EB416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8" r="-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C39346-F754-4DD5-8787-158D8876E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Healthy Start Northeast FL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638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Image may contain: 1 person, smiling, standing and outdoor">
            <a:extLst>
              <a:ext uri="{FF2B5EF4-FFF2-40B4-BE49-F238E27FC236}">
                <a16:creationId xmlns:a16="http://schemas.microsoft.com/office/drawing/2014/main" id="{BDDA9E79-9658-4170-8C3E-EB6BB3205A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r="5212" b="2151"/>
          <a:stretch/>
        </p:blipFill>
        <p:spPr bwMode="auto">
          <a:xfrm>
            <a:off x="2562726" y="1"/>
            <a:ext cx="962927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84AF3F-53C8-4032-91EE-CFE533D24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42006"/>
            <a:ext cx="3879232" cy="2248122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/>
              <a:t>Healthy Start Northeast FL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0AF605-0AE5-4542-8986-A136CB1408B8}"/>
              </a:ext>
            </a:extLst>
          </p:cNvPr>
          <p:cNvSpPr txBox="1"/>
          <p:nvPr/>
        </p:nvSpPr>
        <p:spPr>
          <a:xfrm>
            <a:off x="678046" y="2590128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29396107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14278-5B7A-4B71-895A-FD5A56708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Healthy Start Northeast FL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9B287CDC-7213-49C2-AFAD-4AC183C5A87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8" b="661"/>
          <a:stretch/>
        </p:blipFill>
        <p:spPr bwMode="auto"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3D0325-EB59-4F68-BE4B-501095FF4683}"/>
              </a:ext>
            </a:extLst>
          </p:cNvPr>
          <p:cNvSpPr txBox="1"/>
          <p:nvPr/>
        </p:nvSpPr>
        <p:spPr>
          <a:xfrm>
            <a:off x="6167848" y="6004560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653831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ECF8A5-55AA-4B75-AEA5-6EA0E189671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4" b="418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FCE244-765C-47C0-BCCB-E1CC6263E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Healthy Start Southwest FL food and baby supply give away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80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EE8B7-1AE1-4F88-B20F-99732A02AE6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6" b="2079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44DD6-182A-4906-9529-53D8AB719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Healthy Start Southwest FL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87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4A86E1-90EE-44A9-816F-18407709907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-3808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1ED9E5-2912-4E2E-84A5-E6094CE28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4966" y="477520"/>
            <a:ext cx="2752354" cy="2032000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800" dirty="0">
                <a:solidFill>
                  <a:srgbClr val="262626"/>
                </a:solidFill>
              </a:rPr>
              <a:t>Healthy Start Southwest FL</a:t>
            </a:r>
          </a:p>
        </p:txBody>
      </p:sp>
    </p:spTree>
    <p:extLst>
      <p:ext uri="{BB962C8B-B14F-4D97-AF65-F5344CB8AC3E}">
        <p14:creationId xmlns:p14="http://schemas.microsoft.com/office/powerpoint/2010/main" val="243171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Image may contain: 1 person, sitting and standing">
            <a:extLst>
              <a:ext uri="{FF2B5EF4-FFF2-40B4-BE49-F238E27FC236}">
                <a16:creationId xmlns:a16="http://schemas.microsoft.com/office/drawing/2014/main" id="{114FA39F-0050-4C3E-B050-03BFD0DD6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4" b="919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12A773-18EE-46F7-A5FE-7ECA712FC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301" y="282728"/>
            <a:ext cx="2458720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Healthy Start Southwest FL</a:t>
            </a:r>
          </a:p>
        </p:txBody>
      </p:sp>
    </p:spTree>
    <p:extLst>
      <p:ext uri="{BB962C8B-B14F-4D97-AF65-F5344CB8AC3E}">
        <p14:creationId xmlns:p14="http://schemas.microsoft.com/office/powerpoint/2010/main" val="201814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 may contain: 2 people, people smiling, child and indoor">
            <a:extLst>
              <a:ext uri="{FF2B5EF4-FFF2-40B4-BE49-F238E27FC236}">
                <a16:creationId xmlns:a16="http://schemas.microsoft.com/office/drawing/2014/main" id="{24E184EB-0BAB-42E0-AC91-CE92832E81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7" r="9092" b="27695"/>
          <a:stretch/>
        </p:blipFill>
        <p:spPr bwMode="auto">
          <a:xfrm>
            <a:off x="4818888" y="1"/>
            <a:ext cx="737311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E1223861-A3E8-48E6-8C01-F3C9AD22D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8896786" cy="6858478"/>
          </a:xfrm>
          <a:custGeom>
            <a:avLst/>
            <a:gdLst>
              <a:gd name="connsiteX0" fmla="*/ 1472231 w 8896786"/>
              <a:gd name="connsiteY0" fmla="*/ 6858478 h 6858478"/>
              <a:gd name="connsiteX1" fmla="*/ 8896786 w 8896786"/>
              <a:gd name="connsiteY1" fmla="*/ 6858478 h 6858478"/>
              <a:gd name="connsiteX2" fmla="*/ 5720411 w 8896786"/>
              <a:gd name="connsiteY2" fmla="*/ 0 h 6858478"/>
              <a:gd name="connsiteX3" fmla="*/ 5714834 w 8896786"/>
              <a:gd name="connsiteY3" fmla="*/ 0 h 6858478"/>
              <a:gd name="connsiteX4" fmla="*/ 4648606 w 8896786"/>
              <a:gd name="connsiteY4" fmla="*/ 0 h 6858478"/>
              <a:gd name="connsiteX5" fmla="*/ 0 w 8896786"/>
              <a:gd name="connsiteY5" fmla="*/ 0 h 6858478"/>
              <a:gd name="connsiteX6" fmla="*/ 0 w 8896786"/>
              <a:gd name="connsiteY6" fmla="*/ 6857915 h 6858478"/>
              <a:gd name="connsiteX7" fmla="*/ 1472491 w 8896786"/>
              <a:gd name="connsiteY7" fmla="*/ 6857915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6786" h="6858478">
                <a:moveTo>
                  <a:pt x="1472231" y="6858478"/>
                </a:moveTo>
                <a:lnTo>
                  <a:pt x="8896786" y="6858478"/>
                </a:lnTo>
                <a:lnTo>
                  <a:pt x="5720411" y="0"/>
                </a:lnTo>
                <a:lnTo>
                  <a:pt x="5714834" y="0"/>
                </a:lnTo>
                <a:lnTo>
                  <a:pt x="4648606" y="0"/>
                </a:lnTo>
                <a:lnTo>
                  <a:pt x="0" y="0"/>
                </a:lnTo>
                <a:lnTo>
                  <a:pt x="0" y="6857915"/>
                </a:lnTo>
                <a:lnTo>
                  <a:pt x="1472491" y="685791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CE940727-F42D-4F2B-AF71-DA5D9FABE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9"/>
            <a:ext cx="8096249" cy="6858479"/>
          </a:xfrm>
          <a:custGeom>
            <a:avLst/>
            <a:gdLst>
              <a:gd name="connsiteX0" fmla="*/ 0 w 8096249"/>
              <a:gd name="connsiteY0" fmla="*/ 6858479 h 6858479"/>
              <a:gd name="connsiteX1" fmla="*/ 2130297 w 8096249"/>
              <a:gd name="connsiteY1" fmla="*/ 6858479 h 6858479"/>
              <a:gd name="connsiteX2" fmla="*/ 2130297 w 8096249"/>
              <a:gd name="connsiteY2" fmla="*/ 6858478 h 6858479"/>
              <a:gd name="connsiteX3" fmla="*/ 8096249 w 8096249"/>
              <a:gd name="connsiteY3" fmla="*/ 6858478 h 6858479"/>
              <a:gd name="connsiteX4" fmla="*/ 4919874 w 8096249"/>
              <a:gd name="connsiteY4" fmla="*/ 0 h 6858479"/>
              <a:gd name="connsiteX5" fmla="*/ 4914297 w 8096249"/>
              <a:gd name="connsiteY5" fmla="*/ 0 h 6858479"/>
              <a:gd name="connsiteX6" fmla="*/ 3848069 w 8096249"/>
              <a:gd name="connsiteY6" fmla="*/ 0 h 6858479"/>
              <a:gd name="connsiteX7" fmla="*/ 18197 w 8096249"/>
              <a:gd name="connsiteY7" fmla="*/ 0 h 6858479"/>
              <a:gd name="connsiteX8" fmla="*/ 18197 w 8096249"/>
              <a:gd name="connsiteY8" fmla="*/ 479 h 6858479"/>
              <a:gd name="connsiteX9" fmla="*/ 0 w 8096249"/>
              <a:gd name="connsiteY9" fmla="*/ 479 h 685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96249" h="6858479">
                <a:moveTo>
                  <a:pt x="0" y="6858479"/>
                </a:moveTo>
                <a:lnTo>
                  <a:pt x="2130297" y="6858479"/>
                </a:lnTo>
                <a:lnTo>
                  <a:pt x="2130297" y="6858478"/>
                </a:lnTo>
                <a:lnTo>
                  <a:pt x="8096249" y="6858478"/>
                </a:lnTo>
                <a:lnTo>
                  <a:pt x="4919874" y="0"/>
                </a:lnTo>
                <a:lnTo>
                  <a:pt x="4914297" y="0"/>
                </a:lnTo>
                <a:lnTo>
                  <a:pt x="3848069" y="0"/>
                </a:lnTo>
                <a:lnTo>
                  <a:pt x="18197" y="0"/>
                </a:lnTo>
                <a:lnTo>
                  <a:pt x="18197" y="479"/>
                </a:lnTo>
                <a:lnTo>
                  <a:pt x="0" y="479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E6D398-ED1A-4309-87EC-98831423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75633"/>
            <a:ext cx="5291328" cy="27075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Healthy Start CHIPOLA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B8AC5B-EB9C-4AC0-BCA0-F7A6B3F1538B}"/>
              </a:ext>
            </a:extLst>
          </p:cNvPr>
          <p:cNvSpPr txBox="1"/>
          <p:nvPr/>
        </p:nvSpPr>
        <p:spPr>
          <a:xfrm>
            <a:off x="524764" y="6167120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318746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70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441899-BEAE-4C5D-AF19-81F6D65F3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Healthy Start Southwest FL</a:t>
            </a:r>
          </a:p>
        </p:txBody>
      </p:sp>
      <p:pic>
        <p:nvPicPr>
          <p:cNvPr id="41986" name="Picture 2" descr="Image may contain: 3 people, people smiling, child and closeup">
            <a:extLst>
              <a:ext uri="{FF2B5EF4-FFF2-40B4-BE49-F238E27FC236}">
                <a16:creationId xmlns:a16="http://schemas.microsoft.com/office/drawing/2014/main" id="{E4CE6ED7-EE47-4919-862D-776744DD1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296" y="492573"/>
            <a:ext cx="4410597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E181F4-9A0E-4EB3-9CCB-DAF4E29821F2}"/>
              </a:ext>
            </a:extLst>
          </p:cNvPr>
          <p:cNvSpPr txBox="1"/>
          <p:nvPr/>
        </p:nvSpPr>
        <p:spPr>
          <a:xfrm>
            <a:off x="524764" y="5762842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35715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043F4-9745-4F44-B989-9717F4A94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8"/>
            <a:ext cx="4087306" cy="40072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Healthy Start Escambia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Image may contain: 1 person, standing, tree, house, plant and outdoor">
            <a:extLst>
              <a:ext uri="{FF2B5EF4-FFF2-40B4-BE49-F238E27FC236}">
                <a16:creationId xmlns:a16="http://schemas.microsoft.com/office/drawing/2014/main" id="{8D7C3DCA-2C80-406A-9046-33FE5B19F6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1" r="12724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E52970-1C4D-47DC-AE61-BC3D6B64D09C}"/>
              </a:ext>
            </a:extLst>
          </p:cNvPr>
          <p:cNvSpPr txBox="1"/>
          <p:nvPr/>
        </p:nvSpPr>
        <p:spPr>
          <a:xfrm>
            <a:off x="7291324" y="6106160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1541504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5E11EE-91DF-482F-A16C-D17EBD23F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267832"/>
            <a:ext cx="4805996" cy="140144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Healthy Start Escambia</a:t>
            </a:r>
            <a:br>
              <a:rPr lang="en-US" dirty="0">
                <a:solidFill>
                  <a:srgbClr val="000000"/>
                </a:solidFill>
              </a:rPr>
            </a:br>
            <a:br>
              <a:rPr lang="en-US" dirty="0">
                <a:solidFill>
                  <a:srgbClr val="000000"/>
                </a:solidFill>
              </a:rPr>
            </a:br>
            <a:r>
              <a:rPr lang="en-US" sz="2700" dirty="0">
                <a:solidFill>
                  <a:srgbClr val="000000"/>
                </a:solidFill>
                <a:latin typeface="Bradley Hand ITC" panose="03070402050302030203" pitchFamily="66" charset="0"/>
              </a:rPr>
              <a:t>Thank you Healthy Start Angels</a:t>
            </a:r>
            <a:endParaRPr lang="en-US" dirty="0">
              <a:solidFill>
                <a:srgbClr val="00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75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8914" name="Picture 2" descr="Image may contain: 2 people, people smiling, people standing and outdoor">
            <a:extLst>
              <a:ext uri="{FF2B5EF4-FFF2-40B4-BE49-F238E27FC236}">
                <a16:creationId xmlns:a16="http://schemas.microsoft.com/office/drawing/2014/main" id="{817EFD22-7E24-4DE1-BEB2-651CB0EDC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3693"/>
          <a:stretch/>
        </p:blipFill>
        <p:spPr bwMode="auto"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27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4845A0EE-C4C8-4AE1-B3C6-1261368AC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394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FC99F-263E-4C6D-8610-B51147D5B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29" y="640080"/>
            <a:ext cx="4225290" cy="557881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Healthy Start Escambia</a:t>
            </a:r>
          </a:p>
        </p:txBody>
      </p:sp>
      <p:pic>
        <p:nvPicPr>
          <p:cNvPr id="39938" name="Picture 2" descr="Image may contain: 3 people, people smiling, indoor">
            <a:extLst>
              <a:ext uri="{FF2B5EF4-FFF2-40B4-BE49-F238E27FC236}">
                <a16:creationId xmlns:a16="http://schemas.microsoft.com/office/drawing/2014/main" id="{87CABE89-0328-4E97-A8A0-B1B2086D0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r="17543"/>
          <a:stretch/>
        </p:blipFill>
        <p:spPr bwMode="auto">
          <a:xfrm>
            <a:off x="6096000" y="945894"/>
            <a:ext cx="5459470" cy="496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C8DCBA-C4A7-43B2-AA20-751598A0CB90}"/>
              </a:ext>
            </a:extLst>
          </p:cNvPr>
          <p:cNvSpPr txBox="1"/>
          <p:nvPr/>
        </p:nvSpPr>
        <p:spPr>
          <a:xfrm>
            <a:off x="621629" y="6030852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6257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108976-A0FB-472E-838B-CC3475DCE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Healthy Start Escambia</a:t>
            </a:r>
          </a:p>
        </p:txBody>
      </p:sp>
      <p:pic>
        <p:nvPicPr>
          <p:cNvPr id="36866" name="Picture 2" descr="Image may contain: one or more people and shoes">
            <a:extLst>
              <a:ext uri="{FF2B5EF4-FFF2-40B4-BE49-F238E27FC236}">
                <a16:creationId xmlns:a16="http://schemas.microsoft.com/office/drawing/2014/main" id="{0772FE4F-C4F3-4D93-9D79-E0FC181D05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" r="1" b="25972"/>
          <a:stretch/>
        </p:blipFill>
        <p:spPr bwMode="auto">
          <a:xfrm>
            <a:off x="4654297" y="10"/>
            <a:ext cx="753770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D09ACC-E5BC-4A89-B3EE-5DE75341E799}"/>
              </a:ext>
            </a:extLst>
          </p:cNvPr>
          <p:cNvSpPr txBox="1"/>
          <p:nvPr/>
        </p:nvSpPr>
        <p:spPr>
          <a:xfrm>
            <a:off x="524764" y="6167120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67967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Image may contain: one or more people, crowd and outdoor">
            <a:extLst>
              <a:ext uri="{FF2B5EF4-FFF2-40B4-BE49-F238E27FC236}">
                <a16:creationId xmlns:a16="http://schemas.microsoft.com/office/drawing/2014/main" id="{7FFA75AB-7CDA-4516-8AB5-80938CF641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2" r="9093" b="2"/>
          <a:stretch/>
        </p:blipFill>
        <p:spPr bwMode="auto">
          <a:xfrm>
            <a:off x="2562726" y="1"/>
            <a:ext cx="962927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C64FBC-C39A-439C-AFDE-9BBEECE4C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42006"/>
            <a:ext cx="3879232" cy="22481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Healthy Start Escambia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CBF8EA-2C77-4B9A-A403-1711C7B86AFF}"/>
              </a:ext>
            </a:extLst>
          </p:cNvPr>
          <p:cNvSpPr txBox="1"/>
          <p:nvPr/>
        </p:nvSpPr>
        <p:spPr>
          <a:xfrm>
            <a:off x="108204" y="6141859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1321176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may contain: 1 person, child and baby">
            <a:extLst>
              <a:ext uri="{FF2B5EF4-FFF2-40B4-BE49-F238E27FC236}">
                <a16:creationId xmlns:a16="http://schemas.microsoft.com/office/drawing/2014/main" id="{90CAF79D-BCB9-4F4C-84EC-97BA6DBC3C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5" r="1" b="4505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AD2C14-4960-4829-9594-FE608992D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Healthy Start 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Santa Rosa</a:t>
            </a:r>
          </a:p>
        </p:txBody>
      </p:sp>
    </p:spTree>
    <p:extLst>
      <p:ext uri="{BB962C8B-B14F-4D97-AF65-F5344CB8AC3E}">
        <p14:creationId xmlns:p14="http://schemas.microsoft.com/office/powerpoint/2010/main" val="673989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Image may contain: 3 people, people smiling, people standing">
            <a:extLst>
              <a:ext uri="{FF2B5EF4-FFF2-40B4-BE49-F238E27FC236}">
                <a16:creationId xmlns:a16="http://schemas.microsoft.com/office/drawing/2014/main" id="{E47875C9-DB64-472B-9E3D-1A232EDB21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590F50-A503-49E8-8015-BC07F6D71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262626"/>
                </a:solidFill>
              </a:rPr>
              <a:t>Healthy Start </a:t>
            </a:r>
            <a:br>
              <a:rPr lang="en-US" sz="2800" dirty="0">
                <a:solidFill>
                  <a:srgbClr val="262626"/>
                </a:solidFill>
              </a:rPr>
            </a:br>
            <a:r>
              <a:rPr lang="en-US" sz="2800" dirty="0">
                <a:solidFill>
                  <a:srgbClr val="262626"/>
                </a:solidFill>
              </a:rPr>
              <a:t>Santa Rosa</a:t>
            </a:r>
          </a:p>
        </p:txBody>
      </p:sp>
    </p:spTree>
    <p:extLst>
      <p:ext uri="{BB962C8B-B14F-4D97-AF65-F5344CB8AC3E}">
        <p14:creationId xmlns:p14="http://schemas.microsoft.com/office/powerpoint/2010/main" val="148433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23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24AA96-E4F6-4ACB-BF6F-AFF4D0F8F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600" dirty="0">
                <a:solidFill>
                  <a:srgbClr val="FFFFFF"/>
                </a:solidFill>
              </a:rPr>
              <a:t>Healthy Start Santa Rosa</a:t>
            </a:r>
          </a:p>
        </p:txBody>
      </p:sp>
      <p:pic>
        <p:nvPicPr>
          <p:cNvPr id="44034" name="Picture 2" descr="Image may contain: 4 people, people standing">
            <a:extLst>
              <a:ext uri="{FF2B5EF4-FFF2-40B4-BE49-F238E27FC236}">
                <a16:creationId xmlns:a16="http://schemas.microsoft.com/office/drawing/2014/main" id="{C3892D7E-233D-4F02-9083-FDE1A8F6A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5375" y="961812"/>
            <a:ext cx="6574649" cy="493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3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E72AE0-B73D-44E8-914F-590082E2F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79D962-36B3-4950-A229-68F40A0FFE7B}"/>
              </a:ext>
            </a:extLst>
          </p:cNvPr>
          <p:cNvSpPr txBox="1"/>
          <p:nvPr/>
        </p:nvSpPr>
        <p:spPr>
          <a:xfrm>
            <a:off x="524764" y="6167120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96437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7B6E9F-9127-46BA-9B7B-478C1631E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Healthy Start CHIPOLA</a:t>
            </a:r>
          </a:p>
        </p:txBody>
      </p:sp>
      <p:pic>
        <p:nvPicPr>
          <p:cNvPr id="22530" name="Picture 2" descr="Image may contain: 2 people, people smiling, people standing and indoor">
            <a:extLst>
              <a:ext uri="{FF2B5EF4-FFF2-40B4-BE49-F238E27FC236}">
                <a16:creationId xmlns:a16="http://schemas.microsoft.com/office/drawing/2014/main" id="{19F138A7-FD41-4E8B-8DA0-36C160D851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4" r="1" b="25890"/>
          <a:stretch/>
        </p:blipFill>
        <p:spPr bwMode="auto">
          <a:xfrm>
            <a:off x="4654297" y="10"/>
            <a:ext cx="753770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91D0AD-CDC3-4F17-9002-A7664429AD6A}"/>
              </a:ext>
            </a:extLst>
          </p:cNvPr>
          <p:cNvSpPr txBox="1"/>
          <p:nvPr/>
        </p:nvSpPr>
        <p:spPr>
          <a:xfrm>
            <a:off x="524764" y="6167120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168733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968EB073-27D4-42DD-B533-EFFE0B20B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803871" y="0"/>
            <a:ext cx="6388129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B6CFF-1F9D-42B0-9FC6-CF206223E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735" y="640081"/>
            <a:ext cx="4806184" cy="363737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Healthy Start Capital Area</a:t>
            </a:r>
            <a:br>
              <a:rPr lang="en-US" sz="6000" dirty="0">
                <a:solidFill>
                  <a:schemeClr val="bg1"/>
                </a:solidFill>
              </a:rPr>
            </a:br>
            <a:br>
              <a:rPr lang="en-US" sz="6000" dirty="0">
                <a:solidFill>
                  <a:schemeClr val="bg1"/>
                </a:solidFill>
              </a:rPr>
            </a:b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10242" name="Picture 2" descr="Image may contain: one or more people and people sitting">
            <a:extLst>
              <a:ext uri="{FF2B5EF4-FFF2-40B4-BE49-F238E27FC236}">
                <a16:creationId xmlns:a16="http://schemas.microsoft.com/office/drawing/2014/main" id="{A2C05BF2-91E3-49D7-8F81-E4135A3DC5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8" r="-1" b="2180"/>
          <a:stretch/>
        </p:blipFill>
        <p:spPr bwMode="auto">
          <a:xfrm>
            <a:off x="20" y="10"/>
            <a:ext cx="610563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8BF90E-47AF-447F-B92C-AE5CEB36D5A5}"/>
              </a:ext>
            </a:extLst>
          </p:cNvPr>
          <p:cNvSpPr txBox="1"/>
          <p:nvPr/>
        </p:nvSpPr>
        <p:spPr>
          <a:xfrm>
            <a:off x="6745735" y="6217919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123007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mage may contain: 1 person, closeup, indoor and food">
            <a:extLst>
              <a:ext uri="{FF2B5EF4-FFF2-40B4-BE49-F238E27FC236}">
                <a16:creationId xmlns:a16="http://schemas.microsoft.com/office/drawing/2014/main" id="{345B844A-E08F-49B9-BAF1-0D8346422C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0" r="1" b="404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E26690-7D27-4AC0-97B0-DE4A8AAFB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Healthy Start Capital Area</a:t>
            </a:r>
          </a:p>
        </p:txBody>
      </p:sp>
    </p:spTree>
    <p:extLst>
      <p:ext uri="{BB962C8B-B14F-4D97-AF65-F5344CB8AC3E}">
        <p14:creationId xmlns:p14="http://schemas.microsoft.com/office/powerpoint/2010/main" val="1283308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Image may contain: 2 people, people standing">
            <a:extLst>
              <a:ext uri="{FF2B5EF4-FFF2-40B4-BE49-F238E27FC236}">
                <a16:creationId xmlns:a16="http://schemas.microsoft.com/office/drawing/2014/main" id="{7CE1512E-6B49-48E7-A46A-7FB7CF2663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0" r="1" b="3954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B395FF-D01C-4B56-9417-F2E5CBA9F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0" y="2844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262626"/>
                </a:solidFill>
              </a:rPr>
              <a:t>Healthy Start </a:t>
            </a:r>
            <a:br>
              <a:rPr lang="en-US" sz="2800" dirty="0">
                <a:solidFill>
                  <a:srgbClr val="262626"/>
                </a:solidFill>
              </a:rPr>
            </a:br>
            <a:r>
              <a:rPr lang="en-US" sz="2800" dirty="0">
                <a:solidFill>
                  <a:srgbClr val="262626"/>
                </a:solidFill>
              </a:rPr>
              <a:t>Capital Area</a:t>
            </a:r>
          </a:p>
        </p:txBody>
      </p:sp>
    </p:spTree>
    <p:extLst>
      <p:ext uri="{BB962C8B-B14F-4D97-AF65-F5344CB8AC3E}">
        <p14:creationId xmlns:p14="http://schemas.microsoft.com/office/powerpoint/2010/main" val="248285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Image may contain: one or more people and people standing">
            <a:extLst>
              <a:ext uri="{FF2B5EF4-FFF2-40B4-BE49-F238E27FC236}">
                <a16:creationId xmlns:a16="http://schemas.microsoft.com/office/drawing/2014/main" id="{0168BEE3-C967-413D-A471-0580D696ED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8" b="5490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15FBAA-EB03-4BC5-8FA6-5D5F720BC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0" y="47752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262626"/>
                </a:solidFill>
              </a:rPr>
              <a:t>Healthy Start </a:t>
            </a:r>
            <a:br>
              <a:rPr lang="en-US" sz="2800" dirty="0">
                <a:solidFill>
                  <a:srgbClr val="262626"/>
                </a:solidFill>
              </a:rPr>
            </a:br>
            <a:r>
              <a:rPr lang="en-US" sz="2800" dirty="0">
                <a:solidFill>
                  <a:srgbClr val="262626"/>
                </a:solidFill>
              </a:rPr>
              <a:t>Capital Area</a:t>
            </a:r>
          </a:p>
        </p:txBody>
      </p:sp>
    </p:spTree>
    <p:extLst>
      <p:ext uri="{BB962C8B-B14F-4D97-AF65-F5344CB8AC3E}">
        <p14:creationId xmlns:p14="http://schemas.microsoft.com/office/powerpoint/2010/main" val="70107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CB2D2-A9D9-4AA3-A0F6-1296E3104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660400"/>
            <a:ext cx="4524973" cy="57911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/>
              <a:t>Healthy Start Okaloosa Walton</a:t>
            </a:r>
            <a:br>
              <a:rPr lang="en-US" sz="4800" dirty="0"/>
            </a:br>
            <a:br>
              <a:rPr lang="en-US" sz="4800" dirty="0"/>
            </a:br>
            <a:endParaRPr lang="en-US" sz="4800" dirty="0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Image may contain: one or more people">
            <a:extLst>
              <a:ext uri="{FF2B5EF4-FFF2-40B4-BE49-F238E27FC236}">
                <a16:creationId xmlns:a16="http://schemas.microsoft.com/office/drawing/2014/main" id="{E102124D-821F-46CF-83EF-5AEE3A9128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14"/>
          <a:stretch/>
        </p:blipFill>
        <p:spPr bwMode="auto">
          <a:xfrm>
            <a:off x="6021086" y="544777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2BD4A8-D6F8-47E6-B9EF-F938C07AA3E4}"/>
              </a:ext>
            </a:extLst>
          </p:cNvPr>
          <p:cNvSpPr txBox="1"/>
          <p:nvPr/>
        </p:nvSpPr>
        <p:spPr>
          <a:xfrm>
            <a:off x="524764" y="6167120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30565949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Image may contain: one or more people, people sitting, baby and indoor">
            <a:extLst>
              <a:ext uri="{FF2B5EF4-FFF2-40B4-BE49-F238E27FC236}">
                <a16:creationId xmlns:a16="http://schemas.microsoft.com/office/drawing/2014/main" id="{E9570292-D58B-4765-8BB9-B18C32549A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9" b="618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A70F8D-D3B4-4EBF-B5D0-FAE097A61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Healthy Start Okaloosa Walton</a:t>
            </a:r>
          </a:p>
        </p:txBody>
      </p:sp>
    </p:spTree>
    <p:extLst>
      <p:ext uri="{BB962C8B-B14F-4D97-AF65-F5344CB8AC3E}">
        <p14:creationId xmlns:p14="http://schemas.microsoft.com/office/powerpoint/2010/main" val="7720206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Image may contain: 2 people, people smiling">
            <a:extLst>
              <a:ext uri="{FF2B5EF4-FFF2-40B4-BE49-F238E27FC236}">
                <a16:creationId xmlns:a16="http://schemas.microsoft.com/office/drawing/2014/main" id="{0882E612-5038-442E-BF00-EA18CEEFC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0EBE09-5F68-4EF6-B8D4-8E941DA5D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9173" y="588042"/>
            <a:ext cx="3414373" cy="886397"/>
          </a:xfr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Healthy Start </a:t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Okaloosa Walton</a:t>
            </a:r>
          </a:p>
        </p:txBody>
      </p:sp>
    </p:spTree>
    <p:extLst>
      <p:ext uri="{BB962C8B-B14F-4D97-AF65-F5344CB8AC3E}">
        <p14:creationId xmlns:p14="http://schemas.microsoft.com/office/powerpoint/2010/main" val="15242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Image may contain: 3 people, people smiling">
            <a:extLst>
              <a:ext uri="{FF2B5EF4-FFF2-40B4-BE49-F238E27FC236}">
                <a16:creationId xmlns:a16="http://schemas.microsoft.com/office/drawing/2014/main" id="{328246DF-4D70-4ED7-90A4-6FDB149E50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0" b="771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659517-B374-4155-AC7D-172DF0695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400" y="42672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Healthy Start Okaloosa Walton</a:t>
            </a:r>
          </a:p>
        </p:txBody>
      </p:sp>
    </p:spTree>
    <p:extLst>
      <p:ext uri="{BB962C8B-B14F-4D97-AF65-F5344CB8AC3E}">
        <p14:creationId xmlns:p14="http://schemas.microsoft.com/office/powerpoint/2010/main" val="126732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may contain: 4 people, people smiling">
            <a:extLst>
              <a:ext uri="{FF2B5EF4-FFF2-40B4-BE49-F238E27FC236}">
                <a16:creationId xmlns:a16="http://schemas.microsoft.com/office/drawing/2014/main" id="{EB3A7AF7-8AC6-405B-8143-634A7AA009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D561DA-E42C-4EA2-A077-C539829C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Healthy Start Gadsden Donations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861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may contain: 2 people, people smiling">
            <a:extLst>
              <a:ext uri="{FF2B5EF4-FFF2-40B4-BE49-F238E27FC236}">
                <a16:creationId xmlns:a16="http://schemas.microsoft.com/office/drawing/2014/main" id="{FAAE1D9F-5E3C-4FB0-931D-8F80482682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26" b="2798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1AE09B-61F0-44E0-B344-9751482D3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80" y="3225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262626"/>
                </a:solidFill>
              </a:rPr>
              <a:t>Healthy Start Gadsden</a:t>
            </a:r>
          </a:p>
        </p:txBody>
      </p:sp>
    </p:spTree>
    <p:extLst>
      <p:ext uri="{BB962C8B-B14F-4D97-AF65-F5344CB8AC3E}">
        <p14:creationId xmlns:p14="http://schemas.microsoft.com/office/powerpoint/2010/main" val="353557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57149-74F7-4A05-9A9E-C4382A73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50" y="657922"/>
            <a:ext cx="4806184" cy="4281913"/>
          </a:xfrm>
          <a:prstGeom prst="ellipse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dirty="0"/>
              <a:t>Healthy Start CHIPOLA</a:t>
            </a:r>
          </a:p>
        </p:txBody>
      </p:sp>
      <p:pic>
        <p:nvPicPr>
          <p:cNvPr id="26626" name="Picture 2" descr="Image may contain: 3 people, people standing and baby">
            <a:extLst>
              <a:ext uri="{FF2B5EF4-FFF2-40B4-BE49-F238E27FC236}">
                <a16:creationId xmlns:a16="http://schemas.microsoft.com/office/drawing/2014/main" id="{FAF3FCE1-AB13-4881-A056-93C4C25D23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758"/>
          <a:stretch/>
        </p:blipFill>
        <p:spPr bwMode="auto">
          <a:xfrm>
            <a:off x="6095999" y="10"/>
            <a:ext cx="610565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32C603-279A-4CCC-999B-4FC4EDC8C941}"/>
              </a:ext>
            </a:extLst>
          </p:cNvPr>
          <p:cNvSpPr txBox="1"/>
          <p:nvPr/>
        </p:nvSpPr>
        <p:spPr>
          <a:xfrm>
            <a:off x="1171162" y="6200078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1613468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84BA5E-0E28-49EB-900F-D023D9614327}"/>
              </a:ext>
            </a:extLst>
          </p:cNvPr>
          <p:cNvPicPr/>
          <p:nvPr/>
        </p:nvPicPr>
        <p:blipFill rotWithShape="1">
          <a:blip r:embed="rId2"/>
          <a:srcRect l="23291" t="49952" r="53098" b="253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4FA85-5342-4B4F-B146-37991E8F7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51537"/>
            <a:ext cx="12192000" cy="57467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Healthy Start Jefferson Madison Taylor</a:t>
            </a:r>
          </a:p>
        </p:txBody>
      </p:sp>
    </p:spTree>
    <p:extLst>
      <p:ext uri="{BB962C8B-B14F-4D97-AF65-F5344CB8AC3E}">
        <p14:creationId xmlns:p14="http://schemas.microsoft.com/office/powerpoint/2010/main" val="108274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B9D62-758A-4D0F-AFEE-6499F11E6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179704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Healthy Start Jefferson Madison Taylor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763C85-0147-4732-B897-B0EB26D6AE1A}"/>
              </a:ext>
            </a:extLst>
          </p:cNvPr>
          <p:cNvPicPr/>
          <p:nvPr/>
        </p:nvPicPr>
        <p:blipFill rotWithShape="1">
          <a:blip r:embed="rId2"/>
          <a:srcRect l="23183" t="47103" r="22970" b="14530"/>
          <a:stretch/>
        </p:blipFill>
        <p:spPr bwMode="auto">
          <a:xfrm>
            <a:off x="0" y="1797050"/>
            <a:ext cx="12192000" cy="5060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9BFCFB-C76B-4795-AD84-D5E3A92BDAA1}"/>
              </a:ext>
            </a:extLst>
          </p:cNvPr>
          <p:cNvSpPr txBox="1"/>
          <p:nvPr/>
        </p:nvSpPr>
        <p:spPr>
          <a:xfrm>
            <a:off x="3792220" y="1235847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275659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may contain: 1 person, smiling, crowd and outdoor">
            <a:extLst>
              <a:ext uri="{FF2B5EF4-FFF2-40B4-BE49-F238E27FC236}">
                <a16:creationId xmlns:a16="http://schemas.microsoft.com/office/drawing/2014/main" id="{B1CF5BE3-5AAD-4F31-9213-695D41B77A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B00D12-2F48-4181-99F5-1EE8679E3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Healthy Start Central &amp; North Central FL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567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may contain: 3 people, people smiling, people standing">
            <a:extLst>
              <a:ext uri="{FF2B5EF4-FFF2-40B4-BE49-F238E27FC236}">
                <a16:creationId xmlns:a16="http://schemas.microsoft.com/office/drawing/2014/main" id="{26FF11E2-29BB-4053-82D1-2ED2E30B98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-12698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76840E-EDFF-48DC-AC7D-6DF0C334A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2580" y="11938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 fontScale="90000"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Healthy Start Central &amp; North Central FL</a:t>
            </a:r>
          </a:p>
        </p:txBody>
      </p:sp>
    </p:spTree>
    <p:extLst>
      <p:ext uri="{BB962C8B-B14F-4D97-AF65-F5344CB8AC3E}">
        <p14:creationId xmlns:p14="http://schemas.microsoft.com/office/powerpoint/2010/main" val="503426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3C7BB0-CCBB-4014-9C2B-4AA36C953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Healthy Start Central &amp; North Central</a:t>
            </a:r>
          </a:p>
        </p:txBody>
      </p:sp>
      <p:pic>
        <p:nvPicPr>
          <p:cNvPr id="54274" name="Picture 2" descr="Image may contain: 6 people">
            <a:extLst>
              <a:ext uri="{FF2B5EF4-FFF2-40B4-BE49-F238E27FC236}">
                <a16:creationId xmlns:a16="http://schemas.microsoft.com/office/drawing/2014/main" id="{2E6AF1D3-C010-4968-BEFC-B9E9971FD9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" b="34495"/>
          <a:stretch/>
        </p:blipFill>
        <p:spPr bwMode="auto">
          <a:xfrm>
            <a:off x="4654297" y="10"/>
            <a:ext cx="753770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E3E75E-60D9-4308-844E-EC40CE56DF38}"/>
              </a:ext>
            </a:extLst>
          </p:cNvPr>
          <p:cNvSpPr txBox="1"/>
          <p:nvPr/>
        </p:nvSpPr>
        <p:spPr>
          <a:xfrm>
            <a:off x="524764" y="6167120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160662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85CE9D-5652-43A6-9C2B-617B19EA7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Healthy Start Central &amp; North Central</a:t>
            </a:r>
          </a:p>
        </p:txBody>
      </p:sp>
      <p:pic>
        <p:nvPicPr>
          <p:cNvPr id="53250" name="Picture 2" descr="Image may contain: 2 people, people smiling, people sitting, child, tree and outdoor">
            <a:extLst>
              <a:ext uri="{FF2B5EF4-FFF2-40B4-BE49-F238E27FC236}">
                <a16:creationId xmlns:a16="http://schemas.microsoft.com/office/drawing/2014/main" id="{9B113570-A8BB-4EA9-8DCF-3EF1D68EA7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4706"/>
          <a:stretch/>
        </p:blipFill>
        <p:spPr bwMode="auto">
          <a:xfrm>
            <a:off x="4654297" y="10"/>
            <a:ext cx="753770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2DABD4-7A9C-4276-861E-1C3886400BE3}"/>
              </a:ext>
            </a:extLst>
          </p:cNvPr>
          <p:cNvSpPr txBox="1"/>
          <p:nvPr/>
        </p:nvSpPr>
        <p:spPr>
          <a:xfrm>
            <a:off x="524764" y="6167120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398907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may contain: 5 people, people smiling, people sitting and baby">
            <a:extLst>
              <a:ext uri="{FF2B5EF4-FFF2-40B4-BE49-F238E27FC236}">
                <a16:creationId xmlns:a16="http://schemas.microsoft.com/office/drawing/2014/main" id="{B8C681E7-35CE-4E46-B6C6-929FA4D81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EF13F5-255C-4222-8E45-E1130090D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0" y="88900"/>
            <a:ext cx="4610100" cy="4432300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Healthy Start Flagler Volusia</a:t>
            </a:r>
          </a:p>
        </p:txBody>
      </p:sp>
    </p:spTree>
    <p:extLst>
      <p:ext uri="{BB962C8B-B14F-4D97-AF65-F5344CB8AC3E}">
        <p14:creationId xmlns:p14="http://schemas.microsoft.com/office/powerpoint/2010/main" val="787496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8F01E-E70B-4A79-B3A4-78E507242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50" y="657922"/>
            <a:ext cx="4806184" cy="428191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/>
              <a:t>Healthy Start Flagler Volusia</a:t>
            </a:r>
          </a:p>
        </p:txBody>
      </p:sp>
      <p:pic>
        <p:nvPicPr>
          <p:cNvPr id="55298" name="Picture 2" descr="Image may contain: 4 people, people smiling, people standing">
            <a:extLst>
              <a:ext uri="{FF2B5EF4-FFF2-40B4-BE49-F238E27FC236}">
                <a16:creationId xmlns:a16="http://schemas.microsoft.com/office/drawing/2014/main" id="{7A5E78DF-E6ED-4DC0-846B-B44E712491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6" r="-1" b="11202"/>
          <a:stretch/>
        </p:blipFill>
        <p:spPr bwMode="auto">
          <a:xfrm>
            <a:off x="6095999" y="10"/>
            <a:ext cx="610565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9962AB-38CB-4A2C-BAD8-B438430D297B}"/>
              </a:ext>
            </a:extLst>
          </p:cNvPr>
          <p:cNvSpPr txBox="1"/>
          <p:nvPr/>
        </p:nvSpPr>
        <p:spPr>
          <a:xfrm>
            <a:off x="524764" y="6167120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491410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Image may contain: 4 people, people smiling, people standing">
            <a:extLst>
              <a:ext uri="{FF2B5EF4-FFF2-40B4-BE49-F238E27FC236}">
                <a16:creationId xmlns:a16="http://schemas.microsoft.com/office/drawing/2014/main" id="{AB6B6A60-9F44-4CE9-854D-652A3A0923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8" b="1916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3A968D-DA8C-4E3A-95C7-AA04FF76D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2880" y="27432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Healthy Start 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Flagler Volusia</a:t>
            </a:r>
          </a:p>
        </p:txBody>
      </p:sp>
    </p:spTree>
    <p:extLst>
      <p:ext uri="{BB962C8B-B14F-4D97-AF65-F5344CB8AC3E}">
        <p14:creationId xmlns:p14="http://schemas.microsoft.com/office/powerpoint/2010/main" val="836287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Image may contain: 18 people, people standing">
            <a:extLst>
              <a:ext uri="{FF2B5EF4-FFF2-40B4-BE49-F238E27FC236}">
                <a16:creationId xmlns:a16="http://schemas.microsoft.com/office/drawing/2014/main" id="{7771EAB5-BFCD-4195-A963-4098D71E0B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2" name="Rectangle 7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8E7255-3B05-47DB-A8CE-838F4FD77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Healthy Start Flagler Volusia</a:t>
            </a:r>
          </a:p>
        </p:txBody>
      </p:sp>
      <p:cxnSp>
        <p:nvCxnSpPr>
          <p:cNvPr id="14343" name="Straight Connector 7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44" name="Straight Connector 7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11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65CBC6-EA5E-4775-966C-BC1DACA3087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2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67DA4B-2E8B-4B3E-9DA5-ED6A09A66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Healthy Start Bay Franklin Gulf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27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FE27A58F-A6B4-44CB-95A3-5DF6481D44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4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995D55-CBF6-4A90-9E72-7683F9DA0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Healthy Start Seminole</a:t>
            </a:r>
          </a:p>
        </p:txBody>
      </p:sp>
      <p:cxnSp>
        <p:nvCxnSpPr>
          <p:cNvPr id="15365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66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11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may contain: 7 people, people standing">
            <a:extLst>
              <a:ext uri="{FF2B5EF4-FFF2-40B4-BE49-F238E27FC236}">
                <a16:creationId xmlns:a16="http://schemas.microsoft.com/office/drawing/2014/main" id="{5AECA912-7BD5-4D73-8F87-3850F895AC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DE766E-F51C-4445-8270-A80EF058B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Healthy Start Seminole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41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Image may contain: 22 people, people smiling, people standing">
            <a:extLst>
              <a:ext uri="{FF2B5EF4-FFF2-40B4-BE49-F238E27FC236}">
                <a16:creationId xmlns:a16="http://schemas.microsoft.com/office/drawing/2014/main" id="{3E3C28CC-121E-4CDC-8E1D-CEA5B668B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6" r="14132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80BA3A-D134-4BD8-866B-8C2156755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Healthy Start Seminole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37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7FD1B-1D24-4DE0-B335-D4F64CE5E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4025"/>
            <a:ext cx="10515600" cy="82232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Healthy Start Orange</a:t>
            </a:r>
          </a:p>
        </p:txBody>
      </p:sp>
      <p:pic>
        <p:nvPicPr>
          <p:cNvPr id="17410" name="Picture 2" descr="Image may contain: 3 people, people sitting">
            <a:extLst>
              <a:ext uri="{FF2B5EF4-FFF2-40B4-BE49-F238E27FC236}">
                <a16:creationId xmlns:a16="http://schemas.microsoft.com/office/drawing/2014/main" id="{E8291EDF-C489-4A9B-BFB2-6A1FA6BB5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" b="13998"/>
          <a:stretch/>
        </p:blipFill>
        <p:spPr bwMode="auto">
          <a:xfrm>
            <a:off x="20" y="10"/>
            <a:ext cx="12191980" cy="539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5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70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BE98ED-0226-4CCE-84EA-1D2E34B5E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Healthy Start Orange</a:t>
            </a:r>
          </a:p>
        </p:txBody>
      </p:sp>
      <p:pic>
        <p:nvPicPr>
          <p:cNvPr id="18434" name="Picture 2" descr="Image may contain: 6 people, text">
            <a:extLst>
              <a:ext uri="{FF2B5EF4-FFF2-40B4-BE49-F238E27FC236}">
                <a16:creationId xmlns:a16="http://schemas.microsoft.com/office/drawing/2014/main" id="{1B3B884B-8A63-4553-913F-BCF61E6B5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0196" y="492573"/>
            <a:ext cx="5880796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2A62BF-0AA4-4967-9135-B5A2BCA2775E}"/>
              </a:ext>
            </a:extLst>
          </p:cNvPr>
          <p:cNvSpPr txBox="1"/>
          <p:nvPr/>
        </p:nvSpPr>
        <p:spPr>
          <a:xfrm>
            <a:off x="596582" y="5515444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300379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Image may contain: 6 people, people smiling">
            <a:extLst>
              <a:ext uri="{FF2B5EF4-FFF2-40B4-BE49-F238E27FC236}">
                <a16:creationId xmlns:a16="http://schemas.microsoft.com/office/drawing/2014/main" id="{AFC88239-E925-4A1E-A6B7-1692DA5BAD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5" b="352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0560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479FA-B835-4D83-8435-EB311F0F4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7040" y="365125"/>
            <a:ext cx="4556760" cy="5916613"/>
          </a:xfrm>
        </p:spPr>
        <p:txBody>
          <a:bodyPr/>
          <a:lstStyle/>
          <a:p>
            <a:r>
              <a:rPr lang="en-US" dirty="0"/>
              <a:t>Healthy Start Orange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2400" dirty="0">
                <a:latin typeface="Bradley Hand ITC" panose="03070402050302030203" pitchFamily="66" charset="0"/>
              </a:rPr>
              <a:t>Thank you Healthy Start angels</a:t>
            </a:r>
            <a:endParaRPr lang="en-US" dirty="0">
              <a:latin typeface="Bradley Hand ITC" panose="03070402050302030203" pitchFamily="66" charset="0"/>
            </a:endParaRPr>
          </a:p>
        </p:txBody>
      </p:sp>
      <p:pic>
        <p:nvPicPr>
          <p:cNvPr id="59394" name="Picture 2" descr="Image may contain: 1 person, standing and text">
            <a:extLst>
              <a:ext uri="{FF2B5EF4-FFF2-40B4-BE49-F238E27FC236}">
                <a16:creationId xmlns:a16="http://schemas.microsoft.com/office/drawing/2014/main" id="{DE7060C8-CCA7-486F-A1C4-024B015CA1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04800" y="576263"/>
            <a:ext cx="579120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42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48CC0D-8CFD-4FEC-9B4F-0DA3EBF29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Healthy Start Osceola</a:t>
            </a:r>
          </a:p>
        </p:txBody>
      </p:sp>
      <p:pic>
        <p:nvPicPr>
          <p:cNvPr id="60418" name="Picture 2" descr="Image may contain: 3 people, people smiling, people standing, shoes and indoor">
            <a:extLst>
              <a:ext uri="{FF2B5EF4-FFF2-40B4-BE49-F238E27FC236}">
                <a16:creationId xmlns:a16="http://schemas.microsoft.com/office/drawing/2014/main" id="{AB6B59B9-157B-43C2-AF9A-42E66384AE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1764"/>
          <a:stretch/>
        </p:blipFill>
        <p:spPr bwMode="auto">
          <a:xfrm>
            <a:off x="4654297" y="10"/>
            <a:ext cx="753770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F4333D-F38E-4A45-830F-E00FEBFEF88D}"/>
              </a:ext>
            </a:extLst>
          </p:cNvPr>
          <p:cNvSpPr txBox="1"/>
          <p:nvPr/>
        </p:nvSpPr>
        <p:spPr>
          <a:xfrm>
            <a:off x="524764" y="6167120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253028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371B1F-734E-47D7-B494-1BA1A25C4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Healthy Start Osceola</a:t>
            </a:r>
          </a:p>
        </p:txBody>
      </p:sp>
      <p:pic>
        <p:nvPicPr>
          <p:cNvPr id="61442" name="Picture 2" descr="No photo description available.">
            <a:extLst>
              <a:ext uri="{FF2B5EF4-FFF2-40B4-BE49-F238E27FC236}">
                <a16:creationId xmlns:a16="http://schemas.microsoft.com/office/drawing/2014/main" id="{87DAFD02-A89D-4409-B2CF-3C718172A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2512" y="492573"/>
            <a:ext cx="6256165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76867E-B846-4F6C-984A-313DA78CAEA0}"/>
              </a:ext>
            </a:extLst>
          </p:cNvPr>
          <p:cNvSpPr txBox="1"/>
          <p:nvPr/>
        </p:nvSpPr>
        <p:spPr>
          <a:xfrm>
            <a:off x="596582" y="5724102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237095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64654D-9998-4F4B-BF97-A61DBB53A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1" y="640081"/>
            <a:ext cx="3698290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Healthy Start Osceola</a:t>
            </a:r>
          </a:p>
        </p:txBody>
      </p:sp>
      <p:pic>
        <p:nvPicPr>
          <p:cNvPr id="20482" name="Picture 2" descr="Image may contain: 4 people, people smiling">
            <a:extLst>
              <a:ext uri="{FF2B5EF4-FFF2-40B4-BE49-F238E27FC236}">
                <a16:creationId xmlns:a16="http://schemas.microsoft.com/office/drawing/2014/main" id="{5610B871-C1A5-4179-B045-D4DB896DBE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7" r="1" b="22927"/>
          <a:stretch/>
        </p:blipFill>
        <p:spPr bwMode="auto">
          <a:xfrm>
            <a:off x="4654297" y="10"/>
            <a:ext cx="753770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C035F2-0F12-425E-8C67-07BC68567620}"/>
              </a:ext>
            </a:extLst>
          </p:cNvPr>
          <p:cNvSpPr txBox="1"/>
          <p:nvPr/>
        </p:nvSpPr>
        <p:spPr>
          <a:xfrm>
            <a:off x="524764" y="6167120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69194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1830F-6622-4BF7-88A4-7D6757120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372276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Healthy Start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Bay Franklin Gulf</a:t>
            </a:r>
          </a:p>
        </p:txBody>
      </p:sp>
      <p:pic>
        <p:nvPicPr>
          <p:cNvPr id="6146" name="Picture 2" descr="Image may contain: 1 person, baby and closeup">
            <a:extLst>
              <a:ext uri="{FF2B5EF4-FFF2-40B4-BE49-F238E27FC236}">
                <a16:creationId xmlns:a16="http://schemas.microsoft.com/office/drawing/2014/main" id="{1996F5C3-A5C0-458B-9E0B-5B8020E22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4617"/>
          <a:stretch/>
        </p:blipFill>
        <p:spPr bwMode="auto"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3D68B2-3E40-4345-AC37-4BFF715B8794}"/>
              </a:ext>
            </a:extLst>
          </p:cNvPr>
          <p:cNvSpPr txBox="1"/>
          <p:nvPr/>
        </p:nvSpPr>
        <p:spPr>
          <a:xfrm>
            <a:off x="6630924" y="6075680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358925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E614F1C-2D93-42D0-B229-76819944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403089" y="0"/>
            <a:ext cx="478891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F045B5-F52A-49F5-9418-4C42A5D28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735" y="640081"/>
            <a:ext cx="3377183" cy="370889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Healthy Start Hardee Highlands Polk</a:t>
            </a:r>
          </a:p>
        </p:txBody>
      </p:sp>
      <p:pic>
        <p:nvPicPr>
          <p:cNvPr id="21506" name="Picture 2" descr="Image may contain: 3 people, people smiling">
            <a:extLst>
              <a:ext uri="{FF2B5EF4-FFF2-40B4-BE49-F238E27FC236}">
                <a16:creationId xmlns:a16="http://schemas.microsoft.com/office/drawing/2014/main" id="{61BDBCED-BAC6-40E0-89C4-658D99DAC2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r="7166"/>
          <a:stretch/>
        </p:blipFill>
        <p:spPr bwMode="auto">
          <a:xfrm>
            <a:off x="20" y="10"/>
            <a:ext cx="753463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9E72D9-268F-4C96-8DDA-EE0636585ED7}"/>
              </a:ext>
            </a:extLst>
          </p:cNvPr>
          <p:cNvSpPr txBox="1"/>
          <p:nvPr/>
        </p:nvSpPr>
        <p:spPr>
          <a:xfrm>
            <a:off x="7782558" y="5953760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389148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age may contain: 2 people, people smiling">
            <a:extLst>
              <a:ext uri="{FF2B5EF4-FFF2-40B4-BE49-F238E27FC236}">
                <a16:creationId xmlns:a16="http://schemas.microsoft.com/office/drawing/2014/main" id="{63274919-A151-4134-B786-FFA6EDA4FF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2" b="1337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B69B2C-6B33-4400-BE5F-4401532E8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Healthy Start Hardee Highlands Polk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572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 may contain: 5 people, outdoor">
            <a:extLst>
              <a:ext uri="{FF2B5EF4-FFF2-40B4-BE49-F238E27FC236}">
                <a16:creationId xmlns:a16="http://schemas.microsoft.com/office/drawing/2014/main" id="{FF89955A-539C-42AD-88ED-201C63CA0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8" b="860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D67C3A-5278-48C7-86F5-B1035D43E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Healthy Start Pasco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24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B07FA4-A29B-44B1-9B62-B23B60E0C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Healthy Start Pasco</a:t>
            </a:r>
          </a:p>
        </p:txBody>
      </p:sp>
      <p:pic>
        <p:nvPicPr>
          <p:cNvPr id="23554" name="Picture 2" descr="Image may contain: 2 people, people standing and outdoor">
            <a:extLst>
              <a:ext uri="{FF2B5EF4-FFF2-40B4-BE49-F238E27FC236}">
                <a16:creationId xmlns:a16="http://schemas.microsoft.com/office/drawing/2014/main" id="{6878297C-67FF-451F-9090-028FBECFB9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1764"/>
          <a:stretch/>
        </p:blipFill>
        <p:spPr bwMode="auto">
          <a:xfrm>
            <a:off x="4654297" y="10"/>
            <a:ext cx="753770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8DBF2D-4DD2-407E-A74A-88F5C6E003DF}"/>
              </a:ext>
            </a:extLst>
          </p:cNvPr>
          <p:cNvSpPr txBox="1"/>
          <p:nvPr/>
        </p:nvSpPr>
        <p:spPr>
          <a:xfrm>
            <a:off x="524764" y="6167120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115779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sa Kieffer of Martin County Healthy Start Coalition distributes free diapers to Indiantown residents (funding provided by CSCMC).">
            <a:extLst>
              <a:ext uri="{FF2B5EF4-FFF2-40B4-BE49-F238E27FC236}">
                <a16:creationId xmlns:a16="http://schemas.microsoft.com/office/drawing/2014/main" id="{404F6190-3BB6-4AAB-8D29-8FA6B844FD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2" b="782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55032-B795-4EED-A1F1-EB589DC94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Healthy Start Martin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51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D34514-686F-4E93-8EE8-8B0D729A2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Healthy Start Pinellas</a:t>
            </a:r>
          </a:p>
        </p:txBody>
      </p:sp>
      <p:pic>
        <p:nvPicPr>
          <p:cNvPr id="4098" name="Picture 2" descr="Image may contain: one or more people, people standing, drink and outdoor">
            <a:extLst>
              <a:ext uri="{FF2B5EF4-FFF2-40B4-BE49-F238E27FC236}">
                <a16:creationId xmlns:a16="http://schemas.microsoft.com/office/drawing/2014/main" id="{2A1649A0-EFF3-4B7E-AA6E-AF95ED03A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0196" y="492573"/>
            <a:ext cx="5880796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EEA79F-DE14-4FC0-B2DB-B65AC7805E1E}"/>
              </a:ext>
            </a:extLst>
          </p:cNvPr>
          <p:cNvSpPr txBox="1"/>
          <p:nvPr/>
        </p:nvSpPr>
        <p:spPr>
          <a:xfrm>
            <a:off x="596582" y="5705475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286370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may contain: 1 person, sitting">
            <a:extLst>
              <a:ext uri="{FF2B5EF4-FFF2-40B4-BE49-F238E27FC236}">
                <a16:creationId xmlns:a16="http://schemas.microsoft.com/office/drawing/2014/main" id="{BC8D0A36-BAA1-446A-A854-B78F0DD89A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b="2856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BFE506-5F04-4793-8C81-9B987D9E6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Healthy Start Pinellas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17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5616B7-26BF-48CB-AB30-6B81BBF7E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  <a:prstGeom prst="ellipse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Healthy Start Pinellas</a:t>
            </a:r>
          </a:p>
        </p:txBody>
      </p:sp>
      <p:pic>
        <p:nvPicPr>
          <p:cNvPr id="7172" name="Picture 4" descr="Image may contain: 3 people, people sitting, shoes and child">
            <a:extLst>
              <a:ext uri="{FF2B5EF4-FFF2-40B4-BE49-F238E27FC236}">
                <a16:creationId xmlns:a16="http://schemas.microsoft.com/office/drawing/2014/main" id="{98B732C6-5288-4F9A-89CB-9964F656E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8276" y="492573"/>
            <a:ext cx="4704636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B89469-4893-4D66-85B2-14BA4DC7C974}"/>
              </a:ext>
            </a:extLst>
          </p:cNvPr>
          <p:cNvSpPr txBox="1"/>
          <p:nvPr/>
        </p:nvSpPr>
        <p:spPr>
          <a:xfrm>
            <a:off x="524764" y="5762842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29949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may contain: 3 people">
            <a:extLst>
              <a:ext uri="{FF2B5EF4-FFF2-40B4-BE49-F238E27FC236}">
                <a16:creationId xmlns:a16="http://schemas.microsoft.com/office/drawing/2014/main" id="{8C004432-4D87-49DC-8B00-19B9B820C7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31497" b="1736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7B51B11D-BBCD-47C7-A599-1EDA2F22F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549726"/>
            <a:ext cx="11438793" cy="1844256"/>
          </a:xfrm>
          <a:prstGeom prst="rect">
            <a:avLst/>
          </a:prstGeom>
          <a:solidFill>
            <a:srgbClr val="404040">
              <a:alpha val="93000"/>
            </a:srgbClr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A042CD-CA96-4E4A-809D-06E5FFB7A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44" y="4754880"/>
            <a:ext cx="11137392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Healthy Start Pinellas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A810F53-4CAC-492E-A2F9-C147AA509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4243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37CB345-D75C-4A00-A13B-A6995CF8CF47}"/>
              </a:ext>
            </a:extLst>
          </p:cNvPr>
          <p:cNvSpPr txBox="1"/>
          <p:nvPr/>
        </p:nvSpPr>
        <p:spPr>
          <a:xfrm>
            <a:off x="4211320" y="5860212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410819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may contain: 2 people">
            <a:extLst>
              <a:ext uri="{FF2B5EF4-FFF2-40B4-BE49-F238E27FC236}">
                <a16:creationId xmlns:a16="http://schemas.microsoft.com/office/drawing/2014/main" id="{1F15B933-2EC4-484F-B059-4CEA041226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0" b="3331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885E9A-CF4E-41C0-AF85-9BD5FE5B4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262626"/>
                </a:solidFill>
              </a:rPr>
              <a:t>Healthy Start Pinellas</a:t>
            </a:r>
          </a:p>
        </p:txBody>
      </p:sp>
    </p:spTree>
    <p:extLst>
      <p:ext uri="{BB962C8B-B14F-4D97-AF65-F5344CB8AC3E}">
        <p14:creationId xmlns:p14="http://schemas.microsoft.com/office/powerpoint/2010/main" val="248046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age may contain: 2 people, people smiling, people standing">
            <a:extLst>
              <a:ext uri="{FF2B5EF4-FFF2-40B4-BE49-F238E27FC236}">
                <a16:creationId xmlns:a16="http://schemas.microsoft.com/office/drawing/2014/main" id="{C2CFA9E9-CC53-4522-92F7-E6FA99D0D9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6132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A1CE8C-133C-4C33-93CC-80237E30D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4800" y="20320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Healthy Start Bay Franklin Gulf</a:t>
            </a:r>
          </a:p>
        </p:txBody>
      </p:sp>
    </p:spTree>
    <p:extLst>
      <p:ext uri="{BB962C8B-B14F-4D97-AF65-F5344CB8AC3E}">
        <p14:creationId xmlns:p14="http://schemas.microsoft.com/office/powerpoint/2010/main" val="20887747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may contain: one or more people">
            <a:extLst>
              <a:ext uri="{FF2B5EF4-FFF2-40B4-BE49-F238E27FC236}">
                <a16:creationId xmlns:a16="http://schemas.microsoft.com/office/drawing/2014/main" id="{DA6CB066-9678-4836-85C0-ED371FAFB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54" b="409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140323-8E67-4C9C-8CD7-A9F7684CD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9973" y="313722"/>
            <a:ext cx="3414373" cy="886397"/>
          </a:xfr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Healthy Start Pinellas</a:t>
            </a:r>
          </a:p>
        </p:txBody>
      </p:sp>
    </p:spTree>
    <p:extLst>
      <p:ext uri="{BB962C8B-B14F-4D97-AF65-F5344CB8AC3E}">
        <p14:creationId xmlns:p14="http://schemas.microsoft.com/office/powerpoint/2010/main" val="197532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F4D5922-434B-4829-B93E-02DC38A29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35FBA24-5C01-4635-A984-1DB6E340B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89A5114-55F8-4976-BBE9-EB03D1314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B68E7F15-1BC6-438A-8D72-8DC7AED51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61641807-6842-4066-AF10-93EC82C9F3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F982CAD2-2793-4D56-BE4D-E6CEF77D7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02ADA1AD-25F7-4EE1-9E91-CB4534B56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07625553-33A6-42A6-BA58-B6F60A4E5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75B990D2-1682-41A9-850F-4DC602C318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5819102A-0400-4C1F-8614-973F5262E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A8FBDFC-CF2A-4A9A-88B1-15D45D68B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EC299EF-4D18-40D1-AAB9-5082B26ABF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C649880C-55B6-4C46-A7F6-6A2856231B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2C809907-F418-42B7-B7DA-7578B44AA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F71152CA-C7C6-498B-AC68-B4620D242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CF1485CA-41D2-421F-B28D-15EF845D5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4ED96A1-E6CA-493F-8610-6B8B7A28E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C9231B8-0812-4FDE-9AC6-94984E20A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BF59FE3-7AD8-46E8-9440-D26863994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EEEDF00-F676-4147-BAF0-64840E285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94D3F73A-55E6-4A58-872D-BE9E9C7C3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194" name="Picture 2" descr="Image may contain: 3 people, outdoor">
            <a:extLst>
              <a:ext uri="{FF2B5EF4-FFF2-40B4-BE49-F238E27FC236}">
                <a16:creationId xmlns:a16="http://schemas.microsoft.com/office/drawing/2014/main" id="{293E3139-A472-4507-94D0-2C1C25DC3E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974"/>
          <a:stretch/>
        </p:blipFill>
        <p:spPr bwMode="auto">
          <a:xfrm>
            <a:off x="6997974" y="706170"/>
            <a:ext cx="4492357" cy="543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8D2BC472-0671-410F-BA77-E46AA6210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6867670" y="850149"/>
            <a:ext cx="304800" cy="429768"/>
            <a:chOff x="215328" y="-46937"/>
            <a:chExt cx="304800" cy="2773841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DC68B2A3-267E-4DE4-8DD5-C0378482D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6474CC6-D7FB-4A38-8991-680F048CF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5825D0E-A1E4-4466-81B2-33325B3B3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A1BD1E16-C3EF-4A05-9C71-590A55BFC5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28BDEE-19C6-42F2-A5B0-67106304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09600"/>
            <a:ext cx="6171202" cy="2819399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Healthy Start Pinellas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C1751E-D2E8-4A85-ADC0-766C7AE10305}"/>
              </a:ext>
            </a:extLst>
          </p:cNvPr>
          <p:cNvSpPr txBox="1"/>
          <p:nvPr/>
        </p:nvSpPr>
        <p:spPr>
          <a:xfrm>
            <a:off x="1418610" y="3628329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152160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may contain: 1 person, sitting, table and indoor">
            <a:extLst>
              <a:ext uri="{FF2B5EF4-FFF2-40B4-BE49-F238E27FC236}">
                <a16:creationId xmlns:a16="http://schemas.microsoft.com/office/drawing/2014/main" id="{4C5B9564-81DF-4D8F-8DCF-F6CCCE1B77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2" b="743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79BD45-9376-4DA7-8390-E470113F5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Healthy Start Manatee</a:t>
            </a:r>
          </a:p>
        </p:txBody>
      </p:sp>
    </p:spTree>
    <p:extLst>
      <p:ext uri="{BB962C8B-B14F-4D97-AF65-F5344CB8AC3E}">
        <p14:creationId xmlns:p14="http://schemas.microsoft.com/office/powerpoint/2010/main" val="13802109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0A9561-A44B-4401-8A70-C3F8A7840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Healthy Start Manatee</a:t>
            </a:r>
            <a:br>
              <a:rPr lang="en-US" sz="4800">
                <a:solidFill>
                  <a:srgbClr val="FFFFFF"/>
                </a:solidFill>
              </a:rPr>
            </a:br>
            <a:endParaRPr lang="en-US" sz="4800">
              <a:solidFill>
                <a:srgbClr val="FFFFFF"/>
              </a:solidFill>
            </a:endParaRPr>
          </a:p>
        </p:txBody>
      </p:sp>
      <p:pic>
        <p:nvPicPr>
          <p:cNvPr id="11266" name="Picture 2" descr="Image may contain: 4 people, people smiling">
            <a:extLst>
              <a:ext uri="{FF2B5EF4-FFF2-40B4-BE49-F238E27FC236}">
                <a16:creationId xmlns:a16="http://schemas.microsoft.com/office/drawing/2014/main" id="{22411F18-F600-4FD1-B4E7-AA43A8C331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2" r="3" b="15973"/>
          <a:stretch/>
        </p:blipFill>
        <p:spPr bwMode="auto">
          <a:xfrm>
            <a:off x="6898640" y="492573"/>
            <a:ext cx="3963929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61E91B-1998-47BE-A38B-AC76B0F71920}"/>
              </a:ext>
            </a:extLst>
          </p:cNvPr>
          <p:cNvSpPr txBox="1"/>
          <p:nvPr/>
        </p:nvSpPr>
        <p:spPr>
          <a:xfrm>
            <a:off x="596582" y="5762842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47287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may contain: 5 people, people smiling, text that says 'Humana'">
            <a:extLst>
              <a:ext uri="{FF2B5EF4-FFF2-40B4-BE49-F238E27FC236}">
                <a16:creationId xmlns:a16="http://schemas.microsoft.com/office/drawing/2014/main" id="{D9A417A8-B7F2-4802-BF41-266F14F330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6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2E3993-99A1-4A0A-BA86-6B18C2531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Healthy Start Manatee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22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may contain: 1 person, standing and indoor">
            <a:extLst>
              <a:ext uri="{FF2B5EF4-FFF2-40B4-BE49-F238E27FC236}">
                <a16:creationId xmlns:a16="http://schemas.microsoft.com/office/drawing/2014/main" id="{F3638304-6339-41D7-B41C-48B952BBC6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6" b="3701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0D6245-5A93-4C1C-BA9D-9C6654ABF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Healthy Start Charlotte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982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C829F-6DC7-4052-8241-260ED3B27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/>
              <a:t>Healthy Start Southwest FL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338" name="Picture 2" descr="Image may contain: 1 person, outdoor">
            <a:extLst>
              <a:ext uri="{FF2B5EF4-FFF2-40B4-BE49-F238E27FC236}">
                <a16:creationId xmlns:a16="http://schemas.microsoft.com/office/drawing/2014/main" id="{98834542-0642-4882-912B-12BE095B6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9" r="-2" b="127"/>
          <a:stretch/>
        </p:blipFill>
        <p:spPr bwMode="auto"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742990-2B98-4901-8E6B-2935DE939493}"/>
              </a:ext>
            </a:extLst>
          </p:cNvPr>
          <p:cNvSpPr txBox="1"/>
          <p:nvPr/>
        </p:nvSpPr>
        <p:spPr>
          <a:xfrm>
            <a:off x="6746628" y="5963920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630334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may contain: 1 person">
            <a:extLst>
              <a:ext uri="{FF2B5EF4-FFF2-40B4-BE49-F238E27FC236}">
                <a16:creationId xmlns:a16="http://schemas.microsoft.com/office/drawing/2014/main" id="{8BD19075-8E06-41A1-AAE0-0CB10C7E5E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6" r="1" b="4326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DA7739-F9B9-40AA-87FF-6C7F7F205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20" y="18288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Healthy Start Southwest FL</a:t>
            </a:r>
          </a:p>
        </p:txBody>
      </p:sp>
    </p:spTree>
    <p:extLst>
      <p:ext uri="{BB962C8B-B14F-4D97-AF65-F5344CB8AC3E}">
        <p14:creationId xmlns:p14="http://schemas.microsoft.com/office/powerpoint/2010/main" val="3095613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 may contain: 1 person">
            <a:extLst>
              <a:ext uri="{FF2B5EF4-FFF2-40B4-BE49-F238E27FC236}">
                <a16:creationId xmlns:a16="http://schemas.microsoft.com/office/drawing/2014/main" id="{1CE5D468-B5F6-4A19-A8C5-22B77401F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 b="19000"/>
          <a:stretch/>
        </p:blipFill>
        <p:spPr bwMode="auto">
          <a:xfrm flipH="1">
            <a:off x="0" y="10"/>
            <a:ext cx="1233914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5A1E8A-DA99-4CFD-BF63-7F9C21E69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93" y="354362"/>
            <a:ext cx="3414373" cy="886397"/>
          </a:xfrm>
          <a:prstGeom prst="ellipse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txBody>
          <a:bodyPr wrap="square" anchor="ctr">
            <a:normAutofit fontScale="90000"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Healthy Start Miami Dade</a:t>
            </a:r>
          </a:p>
        </p:txBody>
      </p:sp>
    </p:spTree>
    <p:extLst>
      <p:ext uri="{BB962C8B-B14F-4D97-AF65-F5344CB8AC3E}">
        <p14:creationId xmlns:p14="http://schemas.microsoft.com/office/powerpoint/2010/main" val="14849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7D778-A058-40AE-ADAF-C6422CF4B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/>
              <a:t>Healthy Start Miami Dade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386" name="Picture 2" descr="Image may contain: 1 person, standing">
            <a:extLst>
              <a:ext uri="{FF2B5EF4-FFF2-40B4-BE49-F238E27FC236}">
                <a16:creationId xmlns:a16="http://schemas.microsoft.com/office/drawing/2014/main" id="{7C194D9E-CDB6-4667-B3DF-E827F4360C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7" r="-2" b="6459"/>
          <a:stretch/>
        </p:blipFill>
        <p:spPr bwMode="auto"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AED7B6-28D7-4C16-ADA7-B12C6CE94EC8}"/>
              </a:ext>
            </a:extLst>
          </p:cNvPr>
          <p:cNvSpPr txBox="1"/>
          <p:nvPr/>
        </p:nvSpPr>
        <p:spPr>
          <a:xfrm>
            <a:off x="6610604" y="5963920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1381436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age may contain: 5 people, people standing">
            <a:extLst>
              <a:ext uri="{FF2B5EF4-FFF2-40B4-BE49-F238E27FC236}">
                <a16:creationId xmlns:a16="http://schemas.microsoft.com/office/drawing/2014/main" id="{84087283-3761-4F58-A23A-187D97890E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9" b="3490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0A8A04-6A72-4738-BFA8-45F27160D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560" y="223521"/>
            <a:ext cx="5171440" cy="1381760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>
                <a:solidFill>
                  <a:srgbClr val="FFFFFF"/>
                </a:solidFill>
              </a:rPr>
              <a:t>Healthy Start Bay Franklin Gulf</a:t>
            </a:r>
          </a:p>
        </p:txBody>
      </p:sp>
    </p:spTree>
    <p:extLst>
      <p:ext uri="{BB962C8B-B14F-4D97-AF65-F5344CB8AC3E}">
        <p14:creationId xmlns:p14="http://schemas.microsoft.com/office/powerpoint/2010/main" val="4117771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may contain: indoor">
            <a:extLst>
              <a:ext uri="{FF2B5EF4-FFF2-40B4-BE49-F238E27FC236}">
                <a16:creationId xmlns:a16="http://schemas.microsoft.com/office/drawing/2014/main" id="{FDBB1700-545E-4D4C-AF0C-94AFB019E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5" b="4301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369629-252C-4F7C-80C2-418C28B2A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0320" y="48768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Healthy Start Miami Dade</a:t>
            </a:r>
          </a:p>
        </p:txBody>
      </p:sp>
    </p:spTree>
    <p:extLst>
      <p:ext uri="{BB962C8B-B14F-4D97-AF65-F5344CB8AC3E}">
        <p14:creationId xmlns:p14="http://schemas.microsoft.com/office/powerpoint/2010/main" val="2541341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 may contain: 2 people, people sitting, crowd and indoor">
            <a:extLst>
              <a:ext uri="{FF2B5EF4-FFF2-40B4-BE49-F238E27FC236}">
                <a16:creationId xmlns:a16="http://schemas.microsoft.com/office/drawing/2014/main" id="{B4561B69-09AD-4345-88C7-84ED7748FA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7" b="1427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06518B-888C-4ECF-BBE7-79CECCCCE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262626"/>
                </a:solidFill>
              </a:rPr>
              <a:t>Healthy Start Miami Dade</a:t>
            </a:r>
          </a:p>
        </p:txBody>
      </p:sp>
    </p:spTree>
    <p:extLst>
      <p:ext uri="{BB962C8B-B14F-4D97-AF65-F5344CB8AC3E}">
        <p14:creationId xmlns:p14="http://schemas.microsoft.com/office/powerpoint/2010/main" val="369374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may contain: 16 people, people smiling, indoor">
            <a:extLst>
              <a:ext uri="{FF2B5EF4-FFF2-40B4-BE49-F238E27FC236}">
                <a16:creationId xmlns:a16="http://schemas.microsoft.com/office/drawing/2014/main" id="{84D85C93-7CCF-45BF-8A13-EAE0E6639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2" b="3916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FF4FE2-3B53-42CA-8B7F-B548B4022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Healthy Start Miami Dade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39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age may contain: 1 person, text that says 'Ser mama'">
            <a:extLst>
              <a:ext uri="{FF2B5EF4-FFF2-40B4-BE49-F238E27FC236}">
                <a16:creationId xmlns:a16="http://schemas.microsoft.com/office/drawing/2014/main" id="{3B4916F8-06E4-4D82-910A-64D6DB72C8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2" b="1830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068C6C-DBC3-4E95-B6F9-5DDCD5BA0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262626"/>
                </a:solidFill>
              </a:rPr>
              <a:t>Healthy Start Miami Dade</a:t>
            </a:r>
          </a:p>
        </p:txBody>
      </p:sp>
    </p:spTree>
    <p:extLst>
      <p:ext uri="{BB962C8B-B14F-4D97-AF65-F5344CB8AC3E}">
        <p14:creationId xmlns:p14="http://schemas.microsoft.com/office/powerpoint/2010/main" val="189907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F6B3F5-E2C1-4BCE-A673-D8A8B0834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Healthy Start Broward</a:t>
            </a:r>
          </a:p>
        </p:txBody>
      </p:sp>
      <p:pic>
        <p:nvPicPr>
          <p:cNvPr id="23554" name="Picture 2" descr="Image may contain: 3 people, people smiling, people standing">
            <a:extLst>
              <a:ext uri="{FF2B5EF4-FFF2-40B4-BE49-F238E27FC236}">
                <a16:creationId xmlns:a16="http://schemas.microsoft.com/office/drawing/2014/main" id="{D8835767-1A7A-45ED-9020-7CF19B04A9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1764"/>
          <a:stretch/>
        </p:blipFill>
        <p:spPr bwMode="auto">
          <a:xfrm>
            <a:off x="4654297" y="10"/>
            <a:ext cx="753770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B80667-E2FE-45B8-8A36-3D334F4AB6D7}"/>
              </a:ext>
            </a:extLst>
          </p:cNvPr>
          <p:cNvSpPr txBox="1"/>
          <p:nvPr/>
        </p:nvSpPr>
        <p:spPr>
          <a:xfrm>
            <a:off x="524764" y="6167120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341287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B1E5BC-4DF7-4F14-BDC5-CA1F20B70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Healthy Start Broward</a:t>
            </a:r>
          </a:p>
        </p:txBody>
      </p:sp>
      <p:pic>
        <p:nvPicPr>
          <p:cNvPr id="25602" name="Picture 2" descr="Image may contain: 3 people, people smiling, people standing">
            <a:extLst>
              <a:ext uri="{FF2B5EF4-FFF2-40B4-BE49-F238E27FC236}">
                <a16:creationId xmlns:a16="http://schemas.microsoft.com/office/drawing/2014/main" id="{67BDE065-E534-42AD-BFCB-CD1E38109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1764"/>
          <a:stretch/>
        </p:blipFill>
        <p:spPr bwMode="auto">
          <a:xfrm>
            <a:off x="4654297" y="10"/>
            <a:ext cx="753770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A00EC5-1A0A-41C9-95C4-930EF6EF9B3F}"/>
              </a:ext>
            </a:extLst>
          </p:cNvPr>
          <p:cNvSpPr txBox="1"/>
          <p:nvPr/>
        </p:nvSpPr>
        <p:spPr>
          <a:xfrm>
            <a:off x="524764" y="6167120"/>
            <a:ext cx="3769360" cy="37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radley Hand ITC" panose="03070402050302030203" pitchFamily="66" charset="0"/>
              </a:rPr>
              <a:t>Thank you Healthy Start Angels</a:t>
            </a:r>
          </a:p>
        </p:txBody>
      </p:sp>
    </p:spTree>
    <p:extLst>
      <p:ext uri="{BB962C8B-B14F-4D97-AF65-F5344CB8AC3E}">
        <p14:creationId xmlns:p14="http://schemas.microsoft.com/office/powerpoint/2010/main" val="301871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mage may contain: 3 people, indoor">
            <a:extLst>
              <a:ext uri="{FF2B5EF4-FFF2-40B4-BE49-F238E27FC236}">
                <a16:creationId xmlns:a16="http://schemas.microsoft.com/office/drawing/2014/main" id="{13F3479D-19B7-4152-B7D2-917A209D99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5" r="1" b="4063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33BF7C-5F4D-40E5-8133-4202F74C7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Healthy Start Broward</a:t>
            </a:r>
          </a:p>
        </p:txBody>
      </p:sp>
    </p:spTree>
    <p:extLst>
      <p:ext uri="{BB962C8B-B14F-4D97-AF65-F5344CB8AC3E}">
        <p14:creationId xmlns:p14="http://schemas.microsoft.com/office/powerpoint/2010/main" val="11172610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age may contain: 2 people, crowd and indoor">
            <a:extLst>
              <a:ext uri="{FF2B5EF4-FFF2-40B4-BE49-F238E27FC236}">
                <a16:creationId xmlns:a16="http://schemas.microsoft.com/office/drawing/2014/main" id="{D19FA71E-26C0-43A5-890F-D914F8754F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15" b="168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F6FC15-7162-426C-B810-A09072C47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Healthy Start Broward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218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5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79154-61D7-4C15-ABDE-CB3B92A12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600" dirty="0">
                <a:solidFill>
                  <a:srgbClr val="FFFFFF"/>
                </a:solidFill>
              </a:rPr>
              <a:t>Healthy Start Broward</a:t>
            </a:r>
          </a:p>
        </p:txBody>
      </p:sp>
      <p:pic>
        <p:nvPicPr>
          <p:cNvPr id="28674" name="Picture 2" descr="Image may contain: 2 people, people smiling">
            <a:extLst>
              <a:ext uri="{FF2B5EF4-FFF2-40B4-BE49-F238E27FC236}">
                <a16:creationId xmlns:a16="http://schemas.microsoft.com/office/drawing/2014/main" id="{1A43E14F-9255-4CB6-B028-49FF91C0D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5375" y="961812"/>
            <a:ext cx="6574649" cy="493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02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Image may contain: 3 people, people smiling">
            <a:extLst>
              <a:ext uri="{FF2B5EF4-FFF2-40B4-BE49-F238E27FC236}">
                <a16:creationId xmlns:a16="http://schemas.microsoft.com/office/drawing/2014/main" id="{2AD11DB1-896D-4661-9E0A-DB9A0466E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7" b="1965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1AD9D4-681C-4974-B178-1AD092A4C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Healthy Start St. Lucie</a:t>
            </a:r>
          </a:p>
        </p:txBody>
      </p:sp>
    </p:spTree>
    <p:extLst>
      <p:ext uri="{BB962C8B-B14F-4D97-AF65-F5344CB8AC3E}">
        <p14:creationId xmlns:p14="http://schemas.microsoft.com/office/powerpoint/2010/main" val="3909105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300">
        <p:fade/>
      </p:transition>
    </mc:Choice>
    <mc:Fallback xmlns="">
      <p:transition spd="slow" advClick="0" advTm="33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684</Words>
  <Application>Microsoft Office PowerPoint</Application>
  <PresentationFormat>Widescreen</PresentationFormat>
  <Paragraphs>166</Paragraphs>
  <Slides>120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5" baseType="lpstr">
      <vt:lpstr>Arial</vt:lpstr>
      <vt:lpstr>Bradley Hand ITC</vt:lpstr>
      <vt:lpstr>Calibri</vt:lpstr>
      <vt:lpstr>Calibri Light</vt:lpstr>
      <vt:lpstr>Office Theme</vt:lpstr>
      <vt:lpstr>Thank you Healthy Start “angels” for being protectors of Florida’s babies</vt:lpstr>
      <vt:lpstr>Healthy Start CHIPOLA</vt:lpstr>
      <vt:lpstr>Healthy Start CHIPOLA</vt:lpstr>
      <vt:lpstr>Healthy Start CHIPOLA</vt:lpstr>
      <vt:lpstr>Healthy Start CHIPOLA</vt:lpstr>
      <vt:lpstr>Healthy Start Bay Franklin Gulf</vt:lpstr>
      <vt:lpstr>Healthy Start  Bay Franklin Gulf</vt:lpstr>
      <vt:lpstr>Healthy Start Bay Franklin Gulf</vt:lpstr>
      <vt:lpstr>Healthy Start Bay Franklin Gulf</vt:lpstr>
      <vt:lpstr>Healthy Start Bay Franklin Gulf</vt:lpstr>
      <vt:lpstr>Healthy Start Bay Franklin Gulf</vt:lpstr>
      <vt:lpstr>Healthy Start Sarasota  Thank you  Healthy Start Angels</vt:lpstr>
      <vt:lpstr>Healthy Start Sarasota</vt:lpstr>
      <vt:lpstr>Healthy Start Sarasota</vt:lpstr>
      <vt:lpstr>Healthy Start Sarasota</vt:lpstr>
      <vt:lpstr>Healthy Start Martin     Thank you Healthy Start Angels</vt:lpstr>
      <vt:lpstr>Healthy Start Martin</vt:lpstr>
      <vt:lpstr>Healthy Start Martin</vt:lpstr>
      <vt:lpstr>Healthy Start Martin</vt:lpstr>
      <vt:lpstr>Healthy Start Martin</vt:lpstr>
      <vt:lpstr>Healthy Start Northeast FL</vt:lpstr>
      <vt:lpstr>Healthy Start Northeast FL</vt:lpstr>
      <vt:lpstr>Healthy Start Northeast FL</vt:lpstr>
      <vt:lpstr>Healthy Start Northeast FL</vt:lpstr>
      <vt:lpstr>Healthy Start Northeast FL</vt:lpstr>
      <vt:lpstr>Healthy Start Southwest FL food and baby supply give away</vt:lpstr>
      <vt:lpstr>Healthy Start Southwest FL</vt:lpstr>
      <vt:lpstr>Healthy Start Southwest FL</vt:lpstr>
      <vt:lpstr>Healthy Start Southwest FL</vt:lpstr>
      <vt:lpstr>Healthy Start Southwest FL</vt:lpstr>
      <vt:lpstr>Healthy Start Escambia</vt:lpstr>
      <vt:lpstr>Healthy Start Escambia  Thank you Healthy Start Angels</vt:lpstr>
      <vt:lpstr>Healthy Start Escambia</vt:lpstr>
      <vt:lpstr>Healthy Start Escambia</vt:lpstr>
      <vt:lpstr>Healthy Start Escambia</vt:lpstr>
      <vt:lpstr>Healthy Start  Santa Rosa</vt:lpstr>
      <vt:lpstr>Healthy Start  Santa Rosa</vt:lpstr>
      <vt:lpstr>Healthy Start Santa Rosa</vt:lpstr>
      <vt:lpstr>PowerPoint Presentation</vt:lpstr>
      <vt:lpstr>Healthy Start Capital Area  </vt:lpstr>
      <vt:lpstr>Healthy Start Capital Area</vt:lpstr>
      <vt:lpstr>Healthy Start  Capital Area</vt:lpstr>
      <vt:lpstr>Healthy Start  Capital Area</vt:lpstr>
      <vt:lpstr>Healthy Start Okaloosa Walton  </vt:lpstr>
      <vt:lpstr>Healthy Start Okaloosa Walton</vt:lpstr>
      <vt:lpstr>Healthy Start  Okaloosa Walton</vt:lpstr>
      <vt:lpstr>Healthy Start Okaloosa Walton</vt:lpstr>
      <vt:lpstr>Healthy Start Gadsden Donations</vt:lpstr>
      <vt:lpstr>Healthy Start Gadsden</vt:lpstr>
      <vt:lpstr>Healthy Start Jefferson Madison Taylor</vt:lpstr>
      <vt:lpstr>Healthy Start Jefferson Madison Taylor</vt:lpstr>
      <vt:lpstr>Healthy Start Central &amp; North Central FL</vt:lpstr>
      <vt:lpstr>Healthy Start Central &amp; North Central FL</vt:lpstr>
      <vt:lpstr>Healthy Start Central &amp; North Central</vt:lpstr>
      <vt:lpstr>Healthy Start Central &amp; North Central</vt:lpstr>
      <vt:lpstr>Healthy Start Flagler Volusia</vt:lpstr>
      <vt:lpstr>Healthy Start Flagler Volusia</vt:lpstr>
      <vt:lpstr>Healthy Start  Flagler Volusia</vt:lpstr>
      <vt:lpstr>Healthy Start Flagler Volusia</vt:lpstr>
      <vt:lpstr>Healthy Start Seminole</vt:lpstr>
      <vt:lpstr>Healthy Start Seminole</vt:lpstr>
      <vt:lpstr>Healthy Start Seminole</vt:lpstr>
      <vt:lpstr>Healthy Start Orange</vt:lpstr>
      <vt:lpstr>Healthy Start Orange</vt:lpstr>
      <vt:lpstr>PowerPoint Presentation</vt:lpstr>
      <vt:lpstr>Healthy Start Orange    Thank you Healthy Start angels</vt:lpstr>
      <vt:lpstr>Healthy Start Osceola</vt:lpstr>
      <vt:lpstr>Healthy Start Osceola</vt:lpstr>
      <vt:lpstr>Healthy Start Osceola</vt:lpstr>
      <vt:lpstr>Healthy Start Hardee Highlands Polk</vt:lpstr>
      <vt:lpstr>Healthy Start Hardee Highlands Polk</vt:lpstr>
      <vt:lpstr>Healthy Start Pasco</vt:lpstr>
      <vt:lpstr>Healthy Start Pasco</vt:lpstr>
      <vt:lpstr>Healthy Start Martin</vt:lpstr>
      <vt:lpstr>Healthy Start Pinellas</vt:lpstr>
      <vt:lpstr>Healthy Start Pinellas</vt:lpstr>
      <vt:lpstr>Healthy Start Pinellas</vt:lpstr>
      <vt:lpstr>Healthy Start Pinellas</vt:lpstr>
      <vt:lpstr>Healthy Start Pinellas</vt:lpstr>
      <vt:lpstr>Healthy Start Pinellas</vt:lpstr>
      <vt:lpstr>Healthy Start Pinellas</vt:lpstr>
      <vt:lpstr>Healthy Start Manatee</vt:lpstr>
      <vt:lpstr>Healthy Start Manatee </vt:lpstr>
      <vt:lpstr>Healthy Start Manatee</vt:lpstr>
      <vt:lpstr>Healthy Start Charlotte</vt:lpstr>
      <vt:lpstr>Healthy Start Southwest FL</vt:lpstr>
      <vt:lpstr>Healthy Start Southwest FL</vt:lpstr>
      <vt:lpstr>Healthy Start Miami Dade</vt:lpstr>
      <vt:lpstr>Healthy Start Miami Dade</vt:lpstr>
      <vt:lpstr>Healthy Start Miami Dade</vt:lpstr>
      <vt:lpstr>Healthy Start Miami Dade</vt:lpstr>
      <vt:lpstr>Healthy Start Miami Dade</vt:lpstr>
      <vt:lpstr>Healthy Start Miami Dade</vt:lpstr>
      <vt:lpstr>Healthy Start Broward</vt:lpstr>
      <vt:lpstr>Healthy Start Broward</vt:lpstr>
      <vt:lpstr>Healthy Start Broward</vt:lpstr>
      <vt:lpstr>Healthy Start Broward</vt:lpstr>
      <vt:lpstr>Healthy Start Broward</vt:lpstr>
      <vt:lpstr>Healthy Start St. Lucie</vt:lpstr>
      <vt:lpstr>Healthy Start St. Lucie</vt:lpstr>
      <vt:lpstr>Healthy Start St. Lucie</vt:lpstr>
      <vt:lpstr>Healthy Start Okeechobee</vt:lpstr>
      <vt:lpstr>Healthy Start Okeechobee</vt:lpstr>
      <vt:lpstr>Healthy Start Okeechobee</vt:lpstr>
      <vt:lpstr>Healthy Start Okeechobee</vt:lpstr>
      <vt:lpstr>Healthy Start Indian River</vt:lpstr>
      <vt:lpstr>Healthy Start Indian River</vt:lpstr>
      <vt:lpstr>Healthy Start Indian River</vt:lpstr>
      <vt:lpstr>PowerPoint Presentation</vt:lpstr>
      <vt:lpstr>Healthy Start Indian River</vt:lpstr>
      <vt:lpstr>Healthy Start Indian River</vt:lpstr>
      <vt:lpstr>Healthy Start Brevard</vt:lpstr>
      <vt:lpstr>Healthy Start Brevard</vt:lpstr>
      <vt:lpstr>Healthy Start Brevard</vt:lpstr>
      <vt:lpstr>Healthy Start Keys</vt:lpstr>
      <vt:lpstr>Healthy Start Keys</vt:lpstr>
      <vt:lpstr>Healthy Start Keys</vt:lpstr>
      <vt:lpstr>Healthy Start Keys</vt:lpstr>
      <vt:lpstr>Healthy Start Keys</vt:lpstr>
      <vt:lpstr>Fantastic organization! Helping our pregnant moms, babies and families.  Thank you for all you do!!   Thank you  Healthy Start angels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 Healthy Start “angels” for being protectors of Florida’s babies</dc:title>
  <dc:creator>Cathy Timuta</dc:creator>
  <cp:lastModifiedBy>Cathy Timuta</cp:lastModifiedBy>
  <cp:revision>1</cp:revision>
  <dcterms:created xsi:type="dcterms:W3CDTF">2020-06-01T05:47:48Z</dcterms:created>
  <dcterms:modified xsi:type="dcterms:W3CDTF">2020-06-01T05:48:53Z</dcterms:modified>
</cp:coreProperties>
</file>